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8.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9.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0.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theme/themeOverride1.xml" ContentType="application/vnd.openxmlformats-officedocument.themeOverride+xml"/>
  <Override PartName="/ppt/notesSlides/notesSlide11.xml" ContentType="application/vnd.openxmlformats-officedocument.presentationml.notesSlide+xml"/>
  <Override PartName="/ppt/theme/themeOverride2.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2" r:id="rId37"/>
    <p:sldId id="293" r:id="rId38"/>
    <p:sldId id="294" r:id="rId39"/>
    <p:sldId id="291" r:id="rId40"/>
    <p:sldId id="295" r:id="rId4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218" autoAdjust="0"/>
    <p:restoredTop sz="80256" autoAdjust="0"/>
  </p:normalViewPr>
  <p:slideViewPr>
    <p:cSldViewPr>
      <p:cViewPr>
        <p:scale>
          <a:sx n="66" d="100"/>
          <a:sy n="66" d="100"/>
        </p:scale>
        <p:origin x="-127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_rels/data12.xml.rels><?xml version="1.0" encoding="UTF-8" standalone="yes"?>
<Relationships xmlns="http://schemas.openxmlformats.org/package/2006/relationships"><Relationship Id="rId1" Type="http://schemas.openxmlformats.org/officeDocument/2006/relationships/hyperlink" Target="VISCOSIDAD.pptx" TargetMode="External"/></Relationships>
</file>

<file path=ppt/diagrams/_rels/data3.xml.rels><?xml version="1.0" encoding="UTF-8" standalone="yes"?>
<Relationships xmlns="http://schemas.openxmlformats.org/package/2006/relationships"><Relationship Id="rId1" Type="http://schemas.openxmlformats.org/officeDocument/2006/relationships/hyperlink" Target="PRESI&#211;N.pptx" TargetMode="External"/></Relationships>
</file>

<file path=ppt/diagrams/_rels/drawing12.xml.rels><?xml version="1.0" encoding="UTF-8" standalone="yes"?>
<Relationships xmlns="http://schemas.openxmlformats.org/package/2006/relationships"><Relationship Id="rId1" Type="http://schemas.openxmlformats.org/officeDocument/2006/relationships/hyperlink" Target="VISCOSIDAD.pptx" TargetMode="External"/></Relationships>
</file>

<file path=ppt/diagrams/_rels/drawing3.xml.rels><?xml version="1.0" encoding="UTF-8" standalone="yes"?>
<Relationships xmlns="http://schemas.openxmlformats.org/package/2006/relationships"><Relationship Id="rId1" Type="http://schemas.openxmlformats.org/officeDocument/2006/relationships/hyperlink" Target="PRESI&#211;N.pptx"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63D408-EDA8-4345-8A8A-57B8A2BF419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F06B295D-9C6A-4804-9F18-78EBAD995435}">
      <dgm:prSet phldrT="[Texto]"/>
      <dgm:spPr/>
      <dgm:t>
        <a:bodyPr/>
        <a:lstStyle/>
        <a:p>
          <a:r>
            <a:rPr lang="es-ES" dirty="0" smtClean="0"/>
            <a:t>INTRODUCCIÓN</a:t>
          </a:r>
          <a:endParaRPr lang="es-ES" dirty="0"/>
        </a:p>
      </dgm:t>
    </dgm:pt>
    <dgm:pt modelId="{CA1C3BAC-4ECD-47C5-8FEE-669C20EF319B}" type="parTrans" cxnId="{CE9AFD3B-7010-45A1-B2DB-C8CA172D9C69}">
      <dgm:prSet/>
      <dgm:spPr/>
      <dgm:t>
        <a:bodyPr/>
        <a:lstStyle/>
        <a:p>
          <a:endParaRPr lang="es-ES"/>
        </a:p>
      </dgm:t>
    </dgm:pt>
    <dgm:pt modelId="{4D668F6A-DE06-4CA4-B55F-96C2040E268D}" type="sibTrans" cxnId="{CE9AFD3B-7010-45A1-B2DB-C8CA172D9C69}">
      <dgm:prSet/>
      <dgm:spPr/>
      <dgm:t>
        <a:bodyPr/>
        <a:lstStyle/>
        <a:p>
          <a:endParaRPr lang="es-ES"/>
        </a:p>
      </dgm:t>
    </dgm:pt>
    <dgm:pt modelId="{74F1F9F1-BD01-4A5F-B43F-25D4FCBDBE08}">
      <dgm:prSet phldrT="[Texto]"/>
      <dgm:spPr/>
      <dgm:t>
        <a:bodyPr/>
        <a:lstStyle/>
        <a:p>
          <a:pPr algn="just"/>
          <a:r>
            <a:rPr lang="es-ES" dirty="0" smtClean="0"/>
            <a:t>La mecánica de fluidos estudia el comportamiento de los fluidos tanto en reposo como en movimiento.</a:t>
          </a:r>
          <a:endParaRPr lang="es-ES" dirty="0"/>
        </a:p>
      </dgm:t>
    </dgm:pt>
    <dgm:pt modelId="{F81890E6-080F-49E7-9C1D-41471F1A1239}" type="parTrans" cxnId="{E981A20C-BC44-4034-8EC6-93A559B16BAF}">
      <dgm:prSet/>
      <dgm:spPr/>
      <dgm:t>
        <a:bodyPr/>
        <a:lstStyle/>
        <a:p>
          <a:endParaRPr lang="es-ES"/>
        </a:p>
      </dgm:t>
    </dgm:pt>
    <dgm:pt modelId="{4E79DD0A-5DCE-40CC-B0F0-ACDB8F1E0B15}" type="sibTrans" cxnId="{E981A20C-BC44-4034-8EC6-93A559B16BAF}">
      <dgm:prSet/>
      <dgm:spPr/>
      <dgm:t>
        <a:bodyPr/>
        <a:lstStyle/>
        <a:p>
          <a:endParaRPr lang="es-ES"/>
        </a:p>
      </dgm:t>
    </dgm:pt>
    <dgm:pt modelId="{19E5EFD4-DF32-4CD8-92C7-CFB9E3DC8A72}">
      <dgm:prSet phldrT="[Texto]"/>
      <dgm:spPr/>
      <dgm:t>
        <a:bodyPr/>
        <a:lstStyle/>
        <a:p>
          <a:r>
            <a:rPr lang="es-ES" dirty="0" smtClean="0"/>
            <a:t>DEFINICIÓN DE FLUIDO</a:t>
          </a:r>
          <a:endParaRPr lang="es-ES" dirty="0"/>
        </a:p>
      </dgm:t>
    </dgm:pt>
    <dgm:pt modelId="{A76F4C99-727D-4976-A7BF-688C6AD1346A}" type="parTrans" cxnId="{9AEA6830-4733-4376-B5D6-631A29F6614A}">
      <dgm:prSet/>
      <dgm:spPr/>
      <dgm:t>
        <a:bodyPr/>
        <a:lstStyle/>
        <a:p>
          <a:endParaRPr lang="es-ES"/>
        </a:p>
      </dgm:t>
    </dgm:pt>
    <dgm:pt modelId="{F3883F27-62C6-4147-8C8A-788D3B024255}" type="sibTrans" cxnId="{9AEA6830-4733-4376-B5D6-631A29F6614A}">
      <dgm:prSet/>
      <dgm:spPr/>
      <dgm:t>
        <a:bodyPr/>
        <a:lstStyle/>
        <a:p>
          <a:endParaRPr lang="es-ES"/>
        </a:p>
      </dgm:t>
    </dgm:pt>
    <dgm:pt modelId="{95311F6D-EA92-47E7-90FA-9858A8630679}">
      <dgm:prSet phldrT="[Texto]"/>
      <dgm:spPr/>
      <dgm:t>
        <a:bodyPr/>
        <a:lstStyle/>
        <a:p>
          <a:pPr algn="just"/>
          <a:r>
            <a:rPr lang="es-ES" dirty="0" smtClean="0"/>
            <a:t>Un fluido es cualquier sustancia que se deforma continuamente, o fluye, cuando se le aplica un esfuerzo cortante o tangencial</a:t>
          </a:r>
          <a:endParaRPr lang="es-ES" dirty="0"/>
        </a:p>
      </dgm:t>
    </dgm:pt>
    <dgm:pt modelId="{778D642E-DF22-4B4C-872C-C98FC5BB037F}" type="parTrans" cxnId="{65F6F020-D01A-4B79-BB8A-5317B3AE95EC}">
      <dgm:prSet/>
      <dgm:spPr/>
      <dgm:t>
        <a:bodyPr/>
        <a:lstStyle/>
        <a:p>
          <a:endParaRPr lang="es-ES"/>
        </a:p>
      </dgm:t>
    </dgm:pt>
    <dgm:pt modelId="{F26A6F6A-B5A1-4A52-B789-1001D4E69371}" type="sibTrans" cxnId="{65F6F020-D01A-4B79-BB8A-5317B3AE95EC}">
      <dgm:prSet/>
      <dgm:spPr/>
      <dgm:t>
        <a:bodyPr/>
        <a:lstStyle/>
        <a:p>
          <a:endParaRPr lang="es-ES"/>
        </a:p>
      </dgm:t>
    </dgm:pt>
    <dgm:pt modelId="{745EF03D-863F-4DA5-B28C-E6515F4D0D24}" type="pres">
      <dgm:prSet presAssocID="{3063D408-EDA8-4345-8A8A-57B8A2BF419B}" presName="linear" presStyleCnt="0">
        <dgm:presLayoutVars>
          <dgm:animLvl val="lvl"/>
          <dgm:resizeHandles val="exact"/>
        </dgm:presLayoutVars>
      </dgm:prSet>
      <dgm:spPr/>
      <dgm:t>
        <a:bodyPr/>
        <a:lstStyle/>
        <a:p>
          <a:endParaRPr lang="es-ES"/>
        </a:p>
      </dgm:t>
    </dgm:pt>
    <dgm:pt modelId="{AB6EFA5F-C555-4D8B-B80C-A92BE5DD156F}" type="pres">
      <dgm:prSet presAssocID="{F06B295D-9C6A-4804-9F18-78EBAD995435}" presName="parentText" presStyleLbl="node1" presStyleIdx="0" presStyleCnt="2">
        <dgm:presLayoutVars>
          <dgm:chMax val="0"/>
          <dgm:bulletEnabled val="1"/>
        </dgm:presLayoutVars>
      </dgm:prSet>
      <dgm:spPr/>
      <dgm:t>
        <a:bodyPr/>
        <a:lstStyle/>
        <a:p>
          <a:endParaRPr lang="es-ES"/>
        </a:p>
      </dgm:t>
    </dgm:pt>
    <dgm:pt modelId="{91B5CF45-4734-4B20-86B5-3CDAB926F55F}" type="pres">
      <dgm:prSet presAssocID="{F06B295D-9C6A-4804-9F18-78EBAD995435}" presName="childText" presStyleLbl="revTx" presStyleIdx="0" presStyleCnt="2">
        <dgm:presLayoutVars>
          <dgm:bulletEnabled val="1"/>
        </dgm:presLayoutVars>
      </dgm:prSet>
      <dgm:spPr/>
      <dgm:t>
        <a:bodyPr/>
        <a:lstStyle/>
        <a:p>
          <a:endParaRPr lang="es-ES"/>
        </a:p>
      </dgm:t>
    </dgm:pt>
    <dgm:pt modelId="{FA763CA6-5B46-49CF-AB2A-FD04017C7973}" type="pres">
      <dgm:prSet presAssocID="{19E5EFD4-DF32-4CD8-92C7-CFB9E3DC8A72}" presName="parentText" presStyleLbl="node1" presStyleIdx="1" presStyleCnt="2">
        <dgm:presLayoutVars>
          <dgm:chMax val="0"/>
          <dgm:bulletEnabled val="1"/>
        </dgm:presLayoutVars>
      </dgm:prSet>
      <dgm:spPr/>
      <dgm:t>
        <a:bodyPr/>
        <a:lstStyle/>
        <a:p>
          <a:endParaRPr lang="es-ES"/>
        </a:p>
      </dgm:t>
    </dgm:pt>
    <dgm:pt modelId="{9AA94533-7538-4C30-A761-08D04FA8C569}" type="pres">
      <dgm:prSet presAssocID="{19E5EFD4-DF32-4CD8-92C7-CFB9E3DC8A72}" presName="childText" presStyleLbl="revTx" presStyleIdx="1" presStyleCnt="2">
        <dgm:presLayoutVars>
          <dgm:bulletEnabled val="1"/>
        </dgm:presLayoutVars>
      </dgm:prSet>
      <dgm:spPr/>
      <dgm:t>
        <a:bodyPr/>
        <a:lstStyle/>
        <a:p>
          <a:endParaRPr lang="es-ES"/>
        </a:p>
      </dgm:t>
    </dgm:pt>
  </dgm:ptLst>
  <dgm:cxnLst>
    <dgm:cxn modelId="{0042AFBB-B92B-4467-B9A4-A5B8CA2F83A9}" type="presOf" srcId="{74F1F9F1-BD01-4A5F-B43F-25D4FCBDBE08}" destId="{91B5CF45-4734-4B20-86B5-3CDAB926F55F}" srcOrd="0" destOrd="0" presId="urn:microsoft.com/office/officeart/2005/8/layout/vList2"/>
    <dgm:cxn modelId="{C5447F2F-78CA-4100-AD70-4BA19861B6BB}" type="presOf" srcId="{95311F6D-EA92-47E7-90FA-9858A8630679}" destId="{9AA94533-7538-4C30-A761-08D04FA8C569}" srcOrd="0" destOrd="0" presId="urn:microsoft.com/office/officeart/2005/8/layout/vList2"/>
    <dgm:cxn modelId="{CE9AFD3B-7010-45A1-B2DB-C8CA172D9C69}" srcId="{3063D408-EDA8-4345-8A8A-57B8A2BF419B}" destId="{F06B295D-9C6A-4804-9F18-78EBAD995435}" srcOrd="0" destOrd="0" parTransId="{CA1C3BAC-4ECD-47C5-8FEE-669C20EF319B}" sibTransId="{4D668F6A-DE06-4CA4-B55F-96C2040E268D}"/>
    <dgm:cxn modelId="{E981A20C-BC44-4034-8EC6-93A559B16BAF}" srcId="{F06B295D-9C6A-4804-9F18-78EBAD995435}" destId="{74F1F9F1-BD01-4A5F-B43F-25D4FCBDBE08}" srcOrd="0" destOrd="0" parTransId="{F81890E6-080F-49E7-9C1D-41471F1A1239}" sibTransId="{4E79DD0A-5DCE-40CC-B0F0-ACDB8F1E0B15}"/>
    <dgm:cxn modelId="{65F6F020-D01A-4B79-BB8A-5317B3AE95EC}" srcId="{19E5EFD4-DF32-4CD8-92C7-CFB9E3DC8A72}" destId="{95311F6D-EA92-47E7-90FA-9858A8630679}" srcOrd="0" destOrd="0" parTransId="{778D642E-DF22-4B4C-872C-C98FC5BB037F}" sibTransId="{F26A6F6A-B5A1-4A52-B789-1001D4E69371}"/>
    <dgm:cxn modelId="{14D110D4-0AC7-46A8-A952-2A84AAECEE04}" type="presOf" srcId="{3063D408-EDA8-4345-8A8A-57B8A2BF419B}" destId="{745EF03D-863F-4DA5-B28C-E6515F4D0D24}" srcOrd="0" destOrd="0" presId="urn:microsoft.com/office/officeart/2005/8/layout/vList2"/>
    <dgm:cxn modelId="{9AEA6830-4733-4376-B5D6-631A29F6614A}" srcId="{3063D408-EDA8-4345-8A8A-57B8A2BF419B}" destId="{19E5EFD4-DF32-4CD8-92C7-CFB9E3DC8A72}" srcOrd="1" destOrd="0" parTransId="{A76F4C99-727D-4976-A7BF-688C6AD1346A}" sibTransId="{F3883F27-62C6-4147-8C8A-788D3B024255}"/>
    <dgm:cxn modelId="{E0C888D5-307F-4631-A403-32675A294B1E}" type="presOf" srcId="{19E5EFD4-DF32-4CD8-92C7-CFB9E3DC8A72}" destId="{FA763CA6-5B46-49CF-AB2A-FD04017C7973}" srcOrd="0" destOrd="0" presId="urn:microsoft.com/office/officeart/2005/8/layout/vList2"/>
    <dgm:cxn modelId="{B32086AC-386D-4549-921F-0EFE050FAB43}" type="presOf" srcId="{F06B295D-9C6A-4804-9F18-78EBAD995435}" destId="{AB6EFA5F-C555-4D8B-B80C-A92BE5DD156F}" srcOrd="0" destOrd="0" presId="urn:microsoft.com/office/officeart/2005/8/layout/vList2"/>
    <dgm:cxn modelId="{A23133B7-8F21-4F96-B239-8B3D8078E1D6}" type="presParOf" srcId="{745EF03D-863F-4DA5-B28C-E6515F4D0D24}" destId="{AB6EFA5F-C555-4D8B-B80C-A92BE5DD156F}" srcOrd="0" destOrd="0" presId="urn:microsoft.com/office/officeart/2005/8/layout/vList2"/>
    <dgm:cxn modelId="{5B7D5A69-3B25-46E5-8D7C-021AD4E7F689}" type="presParOf" srcId="{745EF03D-863F-4DA5-B28C-E6515F4D0D24}" destId="{91B5CF45-4734-4B20-86B5-3CDAB926F55F}" srcOrd="1" destOrd="0" presId="urn:microsoft.com/office/officeart/2005/8/layout/vList2"/>
    <dgm:cxn modelId="{8805BDAF-8E0A-4510-AED9-6C3CF86DD68F}" type="presParOf" srcId="{745EF03D-863F-4DA5-B28C-E6515F4D0D24}" destId="{FA763CA6-5B46-49CF-AB2A-FD04017C7973}" srcOrd="2" destOrd="0" presId="urn:microsoft.com/office/officeart/2005/8/layout/vList2"/>
    <dgm:cxn modelId="{C890CD75-E5A6-4C0D-A84D-0934A8687F74}" type="presParOf" srcId="{745EF03D-863F-4DA5-B28C-E6515F4D0D24}" destId="{9AA94533-7538-4C30-A761-08D04FA8C569}"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2B4B507-FEA6-498F-BAEF-004A0035400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
        </a:p>
      </dgm:t>
    </dgm:pt>
    <dgm:pt modelId="{1DF42A0C-D27D-40DF-9C42-0DB1FB2537DA}">
      <dgm:prSet phldrT="[Texto]"/>
      <dgm:spPr/>
      <dgm:t>
        <a:bodyPr/>
        <a:lstStyle/>
        <a:p>
          <a:r>
            <a:rPr lang="es-ES" dirty="0" smtClean="0"/>
            <a:t>1.2.8.</a:t>
          </a:r>
        </a:p>
        <a:p>
          <a:r>
            <a:rPr lang="es-ES" dirty="0" smtClean="0"/>
            <a:t>CAPILARIDAD</a:t>
          </a:r>
          <a:endParaRPr lang="es-ES" dirty="0"/>
        </a:p>
      </dgm:t>
    </dgm:pt>
    <dgm:pt modelId="{C7C5A621-AA0B-47E7-9FF1-BAB1C824855B}" type="parTrans" cxnId="{0AF2F1AD-CDA1-4B25-8D82-01CD98DC88C0}">
      <dgm:prSet/>
      <dgm:spPr/>
      <dgm:t>
        <a:bodyPr/>
        <a:lstStyle/>
        <a:p>
          <a:endParaRPr lang="es-ES"/>
        </a:p>
      </dgm:t>
    </dgm:pt>
    <dgm:pt modelId="{186CCB10-4BE9-48AD-8763-B05B203D9A37}" type="sibTrans" cxnId="{0AF2F1AD-CDA1-4B25-8D82-01CD98DC88C0}">
      <dgm:prSet/>
      <dgm:spPr/>
      <dgm:t>
        <a:bodyPr/>
        <a:lstStyle/>
        <a:p>
          <a:endParaRPr lang="es-ES"/>
        </a:p>
      </dgm:t>
    </dgm:pt>
    <dgm:pt modelId="{6788FECC-A788-4CB8-BD84-96BEE4A5BEB8}">
      <dgm:prSet phldrT="[Texto]" custT="1"/>
      <dgm:spPr/>
      <dgm:t>
        <a:bodyPr/>
        <a:lstStyle/>
        <a:p>
          <a:pPr marL="285750" indent="0" defTabSz="1466850">
            <a:lnSpc>
              <a:spcPct val="90000"/>
            </a:lnSpc>
            <a:spcBef>
              <a:spcPct val="0"/>
            </a:spcBef>
            <a:spcAft>
              <a:spcPct val="15000"/>
            </a:spcAft>
            <a:buNone/>
          </a:pPr>
          <a:r>
            <a:rPr lang="es-ES" sz="3200" dirty="0" smtClean="0"/>
            <a:t>Elevación o descenso de una película líquida en un tubo capilar (diámetro inferior a 10 mm)</a:t>
          </a:r>
          <a:endParaRPr lang="es-ES" sz="3200" dirty="0"/>
        </a:p>
      </dgm:t>
    </dgm:pt>
    <dgm:pt modelId="{EC0185BE-8185-4FE3-A2CD-A4D116F689B9}" type="parTrans" cxnId="{88E33FEB-BD4F-477A-85ED-AF75E2CC5AE2}">
      <dgm:prSet/>
      <dgm:spPr/>
      <dgm:t>
        <a:bodyPr/>
        <a:lstStyle/>
        <a:p>
          <a:endParaRPr lang="es-ES"/>
        </a:p>
      </dgm:t>
    </dgm:pt>
    <dgm:pt modelId="{D4EC6B85-881A-4088-89FA-FC7D1909F0C6}" type="sibTrans" cxnId="{88E33FEB-BD4F-477A-85ED-AF75E2CC5AE2}">
      <dgm:prSet/>
      <dgm:spPr/>
      <dgm:t>
        <a:bodyPr/>
        <a:lstStyle/>
        <a:p>
          <a:endParaRPr lang="es-ES"/>
        </a:p>
      </dgm:t>
    </dgm:pt>
    <dgm:pt modelId="{C5D847E4-3E23-4782-8CA6-A84D561C8607}">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ES" sz="3000" dirty="0" smtClean="0"/>
            <a:t>Se calcula por:</a:t>
          </a:r>
          <a:r>
            <a:rPr lang="es-ES" sz="3000" dirty="0" smtClean="0">
              <a:latin typeface="Symbol" pitchFamily="18" charset="2"/>
            </a:rPr>
            <a:t> </a:t>
          </a:r>
          <a:r>
            <a:rPr lang="es-ES" sz="3000" b="1" dirty="0" smtClean="0">
              <a:latin typeface="+mj-lt"/>
            </a:rPr>
            <a:t>h </a:t>
          </a:r>
          <a:r>
            <a:rPr lang="es-ES" sz="3000" b="1" dirty="0" smtClean="0"/>
            <a:t>= 4</a:t>
          </a:r>
          <a:r>
            <a:rPr lang="es-ES" sz="3000" b="1" dirty="0" smtClean="0">
              <a:latin typeface="Symbol" pitchFamily="18" charset="2"/>
            </a:rPr>
            <a:t>s</a:t>
          </a:r>
          <a:r>
            <a:rPr lang="es-ES" sz="3000" b="1" dirty="0" smtClean="0"/>
            <a:t>cos</a:t>
          </a:r>
          <a:r>
            <a:rPr lang="es-ES" sz="3000" b="1" dirty="0" smtClean="0">
              <a:latin typeface="Symbol" pitchFamily="18" charset="2"/>
            </a:rPr>
            <a:t>a /g </a:t>
          </a:r>
          <a:r>
            <a:rPr lang="es-ES" sz="3000" b="1" dirty="0" smtClean="0">
              <a:latin typeface="+mj-lt"/>
            </a:rPr>
            <a:t>D</a:t>
          </a:r>
          <a:endParaRPr lang="es-ES" sz="3000" b="1" baseline="-25000" dirty="0">
            <a:latin typeface="+mj-lt"/>
          </a:endParaRPr>
        </a:p>
      </dgm:t>
    </dgm:pt>
    <dgm:pt modelId="{2CA677FC-09DB-4B1F-B52A-E7766E007966}" type="parTrans" cxnId="{8E124B0B-E51D-4D20-AE9F-CFDFBC26FD1F}">
      <dgm:prSet/>
      <dgm:spPr/>
      <dgm:t>
        <a:bodyPr/>
        <a:lstStyle/>
        <a:p>
          <a:endParaRPr lang="es-ES"/>
        </a:p>
      </dgm:t>
    </dgm:pt>
    <dgm:pt modelId="{646F33E2-7485-43B6-B8DE-67C8097417FD}" type="sibTrans" cxnId="{8E124B0B-E51D-4D20-AE9F-CFDFBC26FD1F}">
      <dgm:prSet/>
      <dgm:spPr/>
      <dgm:t>
        <a:bodyPr/>
        <a:lstStyle/>
        <a:p>
          <a:endParaRPr lang="es-ES"/>
        </a:p>
      </dgm:t>
    </dgm:pt>
    <dgm:pt modelId="{055E6BC6-22A8-4719-BE63-B76983CC9D66}">
      <dgm:prSet phldrT="[Texto]"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ES" sz="3000" b="1" baseline="-25000" dirty="0" smtClean="0"/>
            <a:t> </a:t>
          </a:r>
          <a:r>
            <a:rPr lang="es-ES" sz="3000" dirty="0" smtClean="0"/>
            <a:t>Si </a:t>
          </a:r>
          <a:r>
            <a:rPr lang="es-ES" sz="3000" b="1" dirty="0" smtClean="0">
              <a:latin typeface="Symbol" pitchFamily="18" charset="2"/>
            </a:rPr>
            <a:t>a</a:t>
          </a:r>
          <a:r>
            <a:rPr lang="es-ES" sz="3000" dirty="0" smtClean="0"/>
            <a:t>&lt;90º, </a:t>
          </a:r>
          <a:r>
            <a:rPr lang="es-ES" sz="3000" b="1" dirty="0" smtClean="0"/>
            <a:t>h</a:t>
          </a:r>
          <a:r>
            <a:rPr lang="es-ES" sz="3000" dirty="0" smtClean="0"/>
            <a:t>&gt;0; Si </a:t>
          </a:r>
          <a:r>
            <a:rPr lang="es-ES" sz="3000" b="1" dirty="0" smtClean="0">
              <a:latin typeface="Symbol" pitchFamily="18" charset="2"/>
            </a:rPr>
            <a:t>a</a:t>
          </a:r>
          <a:r>
            <a:rPr lang="es-ES" sz="3000" dirty="0" smtClean="0"/>
            <a:t>&gt;90º, </a:t>
          </a:r>
          <a:r>
            <a:rPr lang="es-ES" sz="3000" b="1" dirty="0" smtClean="0"/>
            <a:t>h</a:t>
          </a:r>
          <a:r>
            <a:rPr lang="es-ES" sz="3000" dirty="0" smtClean="0"/>
            <a:t>&lt;0.</a:t>
          </a:r>
          <a:endParaRPr lang="es-ES" sz="3000" b="1" baseline="-25000" dirty="0"/>
        </a:p>
      </dgm:t>
    </dgm:pt>
    <dgm:pt modelId="{8C4B9584-3FD7-4A49-AE72-F5324633A1D6}" type="parTrans" cxnId="{20D6B655-B712-41D6-A6C6-4CD06D25967C}">
      <dgm:prSet/>
      <dgm:spPr/>
      <dgm:t>
        <a:bodyPr/>
        <a:lstStyle/>
        <a:p>
          <a:endParaRPr lang="es-ES"/>
        </a:p>
      </dgm:t>
    </dgm:pt>
    <dgm:pt modelId="{D6C2268A-A60E-4480-A2F2-838C8526F4CD}" type="sibTrans" cxnId="{20D6B655-B712-41D6-A6C6-4CD06D25967C}">
      <dgm:prSet/>
      <dgm:spPr/>
      <dgm:t>
        <a:bodyPr/>
        <a:lstStyle/>
        <a:p>
          <a:endParaRPr lang="es-ES"/>
        </a:p>
      </dgm:t>
    </dgm:pt>
    <dgm:pt modelId="{2860F0D6-BA09-4F25-B34A-704B3569A796}">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endParaRPr lang="es-ES" sz="3000" b="1" baseline="-25000" dirty="0"/>
        </a:p>
      </dgm:t>
    </dgm:pt>
    <dgm:pt modelId="{655E3C67-8E2C-42ED-90B1-16383070D153}" type="parTrans" cxnId="{2632A9E6-C185-448B-BA44-8E0AD99FCA24}">
      <dgm:prSet/>
      <dgm:spPr/>
      <dgm:t>
        <a:bodyPr/>
        <a:lstStyle/>
        <a:p>
          <a:endParaRPr lang="es-ES"/>
        </a:p>
      </dgm:t>
    </dgm:pt>
    <dgm:pt modelId="{B090F524-CA4F-438C-BE09-58E91F818818}" type="sibTrans" cxnId="{2632A9E6-C185-448B-BA44-8E0AD99FCA24}">
      <dgm:prSet/>
      <dgm:spPr/>
      <dgm:t>
        <a:bodyPr/>
        <a:lstStyle/>
        <a:p>
          <a:endParaRPr lang="es-ES"/>
        </a:p>
      </dgm:t>
    </dgm:pt>
    <dgm:pt modelId="{8094C68B-B36B-43B3-85A4-C57DE38B1A2B}">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endParaRPr lang="es-ES" sz="3000" b="1" baseline="-25000" dirty="0"/>
        </a:p>
      </dgm:t>
    </dgm:pt>
    <dgm:pt modelId="{C696B603-4D22-49F2-B62C-2339BFE1D073}" type="parTrans" cxnId="{BDDEBD3D-F0E0-413E-B0AA-7545283D206B}">
      <dgm:prSet/>
      <dgm:spPr/>
      <dgm:t>
        <a:bodyPr/>
        <a:lstStyle/>
        <a:p>
          <a:endParaRPr lang="es-ES"/>
        </a:p>
      </dgm:t>
    </dgm:pt>
    <dgm:pt modelId="{FA993163-A0DE-4594-8BE7-A68DE7F1982D}" type="sibTrans" cxnId="{BDDEBD3D-F0E0-413E-B0AA-7545283D206B}">
      <dgm:prSet/>
      <dgm:spPr/>
      <dgm:t>
        <a:bodyPr/>
        <a:lstStyle/>
        <a:p>
          <a:endParaRPr lang="es-ES"/>
        </a:p>
      </dgm:t>
    </dgm:pt>
    <dgm:pt modelId="{4F5564A4-78EF-4E52-A853-81ED0FE4C85E}">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endParaRPr lang="es-ES" sz="3000" b="1" baseline="-25000" dirty="0"/>
        </a:p>
      </dgm:t>
    </dgm:pt>
    <dgm:pt modelId="{4B303D2B-24A5-40CD-9D95-65BAECABFCBE}" type="parTrans" cxnId="{D8074F86-B95A-4C1B-BCF4-B620B2EBC276}">
      <dgm:prSet/>
      <dgm:spPr/>
      <dgm:t>
        <a:bodyPr/>
        <a:lstStyle/>
        <a:p>
          <a:endParaRPr lang="es-ES"/>
        </a:p>
      </dgm:t>
    </dgm:pt>
    <dgm:pt modelId="{65F01F15-A09F-4DAA-A171-4BCFE09FDB7E}" type="sibTrans" cxnId="{D8074F86-B95A-4C1B-BCF4-B620B2EBC276}">
      <dgm:prSet/>
      <dgm:spPr/>
      <dgm:t>
        <a:bodyPr/>
        <a:lstStyle/>
        <a:p>
          <a:endParaRPr lang="es-ES"/>
        </a:p>
      </dgm:t>
    </dgm:pt>
    <dgm:pt modelId="{3FFA04E3-2679-4918-B541-C832A4F95EB9}" type="pres">
      <dgm:prSet presAssocID="{62B4B507-FEA6-498F-BAEF-004A00354003}" presName="Name0" presStyleCnt="0">
        <dgm:presLayoutVars>
          <dgm:dir/>
          <dgm:animLvl val="lvl"/>
          <dgm:resizeHandles val="exact"/>
        </dgm:presLayoutVars>
      </dgm:prSet>
      <dgm:spPr/>
      <dgm:t>
        <a:bodyPr/>
        <a:lstStyle/>
        <a:p>
          <a:endParaRPr lang="es-ES"/>
        </a:p>
      </dgm:t>
    </dgm:pt>
    <dgm:pt modelId="{298739B8-759D-47BC-A3CB-D1F847ABCE16}" type="pres">
      <dgm:prSet presAssocID="{1DF42A0C-D27D-40DF-9C42-0DB1FB2537DA}" presName="linNode" presStyleCnt="0"/>
      <dgm:spPr/>
    </dgm:pt>
    <dgm:pt modelId="{79FE4652-EB74-4F8C-BBDE-A388D1E26999}" type="pres">
      <dgm:prSet presAssocID="{1DF42A0C-D27D-40DF-9C42-0DB1FB2537DA}" presName="parentText" presStyleLbl="node1" presStyleIdx="0" presStyleCnt="1">
        <dgm:presLayoutVars>
          <dgm:chMax val="1"/>
          <dgm:bulletEnabled val="1"/>
        </dgm:presLayoutVars>
      </dgm:prSet>
      <dgm:spPr/>
      <dgm:t>
        <a:bodyPr/>
        <a:lstStyle/>
        <a:p>
          <a:endParaRPr lang="es-ES"/>
        </a:p>
      </dgm:t>
    </dgm:pt>
    <dgm:pt modelId="{49A01B08-2FC0-4F5C-82BB-368F2ABB166B}" type="pres">
      <dgm:prSet presAssocID="{1DF42A0C-D27D-40DF-9C42-0DB1FB2537DA}" presName="descendantText" presStyleLbl="alignAccFollowNode1" presStyleIdx="0" presStyleCnt="1" custScaleX="180056" custScaleY="120477">
        <dgm:presLayoutVars>
          <dgm:bulletEnabled val="1"/>
        </dgm:presLayoutVars>
      </dgm:prSet>
      <dgm:spPr/>
      <dgm:t>
        <a:bodyPr/>
        <a:lstStyle/>
        <a:p>
          <a:endParaRPr lang="es-ES"/>
        </a:p>
      </dgm:t>
    </dgm:pt>
  </dgm:ptLst>
  <dgm:cxnLst>
    <dgm:cxn modelId="{D8074F86-B95A-4C1B-BCF4-B620B2EBC276}" srcId="{1DF42A0C-D27D-40DF-9C42-0DB1FB2537DA}" destId="{4F5564A4-78EF-4E52-A853-81ED0FE4C85E}" srcOrd="3" destOrd="0" parTransId="{4B303D2B-24A5-40CD-9D95-65BAECABFCBE}" sibTransId="{65F01F15-A09F-4DAA-A171-4BCFE09FDB7E}"/>
    <dgm:cxn modelId="{1810C617-16B1-4058-A332-D55BC626F3B7}" type="presOf" srcId="{6788FECC-A788-4CB8-BD84-96BEE4A5BEB8}" destId="{49A01B08-2FC0-4F5C-82BB-368F2ABB166B}" srcOrd="0" destOrd="0" presId="urn:microsoft.com/office/officeart/2005/8/layout/vList5"/>
    <dgm:cxn modelId="{2632A9E6-C185-448B-BA44-8E0AD99FCA24}" srcId="{1DF42A0C-D27D-40DF-9C42-0DB1FB2537DA}" destId="{2860F0D6-BA09-4F25-B34A-704B3569A796}" srcOrd="1" destOrd="0" parTransId="{655E3C67-8E2C-42ED-90B1-16383070D153}" sibTransId="{B090F524-CA4F-438C-BE09-58E91F818818}"/>
    <dgm:cxn modelId="{20D6B655-B712-41D6-A6C6-4CD06D25967C}" srcId="{1DF42A0C-D27D-40DF-9C42-0DB1FB2537DA}" destId="{055E6BC6-22A8-4719-BE63-B76983CC9D66}" srcOrd="5" destOrd="0" parTransId="{8C4B9584-3FD7-4A49-AE72-F5324633A1D6}" sibTransId="{D6C2268A-A60E-4480-A2F2-838C8526F4CD}"/>
    <dgm:cxn modelId="{AA97619F-4965-4FE2-B3C4-4B5F1F3EBF6A}" type="presOf" srcId="{62B4B507-FEA6-498F-BAEF-004A00354003}" destId="{3FFA04E3-2679-4918-B541-C832A4F95EB9}" srcOrd="0" destOrd="0" presId="urn:microsoft.com/office/officeart/2005/8/layout/vList5"/>
    <dgm:cxn modelId="{9F4679EA-1628-4BF1-8C84-BD94CA3A72C6}" type="presOf" srcId="{C5D847E4-3E23-4782-8CA6-A84D561C8607}" destId="{49A01B08-2FC0-4F5C-82BB-368F2ABB166B}" srcOrd="0" destOrd="4" presId="urn:microsoft.com/office/officeart/2005/8/layout/vList5"/>
    <dgm:cxn modelId="{BDDEBD3D-F0E0-413E-B0AA-7545283D206B}" srcId="{1DF42A0C-D27D-40DF-9C42-0DB1FB2537DA}" destId="{8094C68B-B36B-43B3-85A4-C57DE38B1A2B}" srcOrd="2" destOrd="0" parTransId="{C696B603-4D22-49F2-B62C-2339BFE1D073}" sibTransId="{FA993163-A0DE-4594-8BE7-A68DE7F1982D}"/>
    <dgm:cxn modelId="{4641E45F-F99A-49D3-A6CF-238B2316D024}" type="presOf" srcId="{4F5564A4-78EF-4E52-A853-81ED0FE4C85E}" destId="{49A01B08-2FC0-4F5C-82BB-368F2ABB166B}" srcOrd="0" destOrd="3" presId="urn:microsoft.com/office/officeart/2005/8/layout/vList5"/>
    <dgm:cxn modelId="{F873E3D7-7424-473D-873C-ED9466A5AEF4}" type="presOf" srcId="{8094C68B-B36B-43B3-85A4-C57DE38B1A2B}" destId="{49A01B08-2FC0-4F5C-82BB-368F2ABB166B}" srcOrd="0" destOrd="2" presId="urn:microsoft.com/office/officeart/2005/8/layout/vList5"/>
    <dgm:cxn modelId="{048F6432-F813-46E5-87A6-02908B27745E}" type="presOf" srcId="{1DF42A0C-D27D-40DF-9C42-0DB1FB2537DA}" destId="{79FE4652-EB74-4F8C-BBDE-A388D1E26999}" srcOrd="0" destOrd="0" presId="urn:microsoft.com/office/officeart/2005/8/layout/vList5"/>
    <dgm:cxn modelId="{88E33FEB-BD4F-477A-85ED-AF75E2CC5AE2}" srcId="{1DF42A0C-D27D-40DF-9C42-0DB1FB2537DA}" destId="{6788FECC-A788-4CB8-BD84-96BEE4A5BEB8}" srcOrd="0" destOrd="0" parTransId="{EC0185BE-8185-4FE3-A2CD-A4D116F689B9}" sibTransId="{D4EC6B85-881A-4088-89FA-FC7D1909F0C6}"/>
    <dgm:cxn modelId="{937E2A91-D3EE-46E6-BD3D-4A690E0F5458}" type="presOf" srcId="{055E6BC6-22A8-4719-BE63-B76983CC9D66}" destId="{49A01B08-2FC0-4F5C-82BB-368F2ABB166B}" srcOrd="0" destOrd="5" presId="urn:microsoft.com/office/officeart/2005/8/layout/vList5"/>
    <dgm:cxn modelId="{738A26ED-61FB-4064-B85E-641503774AC5}" type="presOf" srcId="{2860F0D6-BA09-4F25-B34A-704B3569A796}" destId="{49A01B08-2FC0-4F5C-82BB-368F2ABB166B}" srcOrd="0" destOrd="1" presId="urn:microsoft.com/office/officeart/2005/8/layout/vList5"/>
    <dgm:cxn modelId="{8E124B0B-E51D-4D20-AE9F-CFDFBC26FD1F}" srcId="{1DF42A0C-D27D-40DF-9C42-0DB1FB2537DA}" destId="{C5D847E4-3E23-4782-8CA6-A84D561C8607}" srcOrd="4" destOrd="0" parTransId="{2CA677FC-09DB-4B1F-B52A-E7766E007966}" sibTransId="{646F33E2-7485-43B6-B8DE-67C8097417FD}"/>
    <dgm:cxn modelId="{0AF2F1AD-CDA1-4B25-8D82-01CD98DC88C0}" srcId="{62B4B507-FEA6-498F-BAEF-004A00354003}" destId="{1DF42A0C-D27D-40DF-9C42-0DB1FB2537DA}" srcOrd="0" destOrd="0" parTransId="{C7C5A621-AA0B-47E7-9FF1-BAB1C824855B}" sibTransId="{186CCB10-4BE9-48AD-8763-B05B203D9A37}"/>
    <dgm:cxn modelId="{2488F929-32D2-477A-A8B5-9BE1B961D8D8}" type="presParOf" srcId="{3FFA04E3-2679-4918-B541-C832A4F95EB9}" destId="{298739B8-759D-47BC-A3CB-D1F847ABCE16}" srcOrd="0" destOrd="0" presId="urn:microsoft.com/office/officeart/2005/8/layout/vList5"/>
    <dgm:cxn modelId="{02F44200-1283-49B4-9DB5-910D553CB3F1}" type="presParOf" srcId="{298739B8-759D-47BC-A3CB-D1F847ABCE16}" destId="{79FE4652-EB74-4F8C-BBDE-A388D1E26999}" srcOrd="0" destOrd="0" presId="urn:microsoft.com/office/officeart/2005/8/layout/vList5"/>
    <dgm:cxn modelId="{A22999A5-2C38-44A8-A170-7B90382598A8}" type="presParOf" srcId="{298739B8-759D-47BC-A3CB-D1F847ABCE16}" destId="{49A01B08-2FC0-4F5C-82BB-368F2ABB166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2B4B507-FEA6-498F-BAEF-004A0035400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
        </a:p>
      </dgm:t>
    </dgm:pt>
    <dgm:pt modelId="{1DF42A0C-D27D-40DF-9C42-0DB1FB2537DA}">
      <dgm:prSet phldrT="[Texto]"/>
      <dgm:spPr/>
      <dgm:t>
        <a:bodyPr/>
        <a:lstStyle/>
        <a:p>
          <a:r>
            <a:rPr lang="es-ES" dirty="0" smtClean="0"/>
            <a:t>1.2.9.</a:t>
          </a:r>
        </a:p>
        <a:p>
          <a:r>
            <a:rPr lang="es-ES" dirty="0" smtClean="0"/>
            <a:t>PRESIÓN DE VAPOR</a:t>
          </a:r>
          <a:endParaRPr lang="es-ES" dirty="0"/>
        </a:p>
      </dgm:t>
    </dgm:pt>
    <dgm:pt modelId="{C7C5A621-AA0B-47E7-9FF1-BAB1C824855B}" type="parTrans" cxnId="{0AF2F1AD-CDA1-4B25-8D82-01CD98DC88C0}">
      <dgm:prSet/>
      <dgm:spPr/>
      <dgm:t>
        <a:bodyPr/>
        <a:lstStyle/>
        <a:p>
          <a:endParaRPr lang="es-ES"/>
        </a:p>
      </dgm:t>
    </dgm:pt>
    <dgm:pt modelId="{186CCB10-4BE9-48AD-8763-B05B203D9A37}" type="sibTrans" cxnId="{0AF2F1AD-CDA1-4B25-8D82-01CD98DC88C0}">
      <dgm:prSet/>
      <dgm:spPr/>
      <dgm:t>
        <a:bodyPr/>
        <a:lstStyle/>
        <a:p>
          <a:endParaRPr lang="es-ES"/>
        </a:p>
      </dgm:t>
    </dgm:pt>
    <dgm:pt modelId="{6788FECC-A788-4CB8-BD84-96BEE4A5BEB8}">
      <dgm:prSet phldrT="[Texto]" custT="1"/>
      <dgm:spPr/>
      <dgm:t>
        <a:bodyPr/>
        <a:lstStyle/>
        <a:p>
          <a:pPr marL="285750" indent="0" defTabSz="1466850">
            <a:lnSpc>
              <a:spcPct val="90000"/>
            </a:lnSpc>
            <a:spcBef>
              <a:spcPct val="0"/>
            </a:spcBef>
            <a:spcAft>
              <a:spcPct val="15000"/>
            </a:spcAft>
            <a:buNone/>
          </a:pPr>
          <a:r>
            <a:rPr lang="es-ES" sz="2800" dirty="0" smtClean="0"/>
            <a:t>Es la presión producida por las moléculas del líquido que se evaporan a una temperatura dada, y están en equilibrio con el líquido.</a:t>
          </a:r>
          <a:endParaRPr lang="es-ES" sz="2800" dirty="0"/>
        </a:p>
      </dgm:t>
    </dgm:pt>
    <dgm:pt modelId="{EC0185BE-8185-4FE3-A2CD-A4D116F689B9}" type="parTrans" cxnId="{88E33FEB-BD4F-477A-85ED-AF75E2CC5AE2}">
      <dgm:prSet/>
      <dgm:spPr/>
      <dgm:t>
        <a:bodyPr/>
        <a:lstStyle/>
        <a:p>
          <a:endParaRPr lang="es-ES"/>
        </a:p>
      </dgm:t>
    </dgm:pt>
    <dgm:pt modelId="{D4EC6B85-881A-4088-89FA-FC7D1909F0C6}" type="sibTrans" cxnId="{88E33FEB-BD4F-477A-85ED-AF75E2CC5AE2}">
      <dgm:prSet/>
      <dgm:spPr/>
      <dgm:t>
        <a:bodyPr/>
        <a:lstStyle/>
        <a:p>
          <a:endParaRPr lang="es-ES"/>
        </a:p>
      </dgm:t>
    </dgm:pt>
    <dgm:pt modelId="{C5D847E4-3E23-4782-8CA6-A84D561C8607}">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ES" sz="3000" dirty="0" smtClean="0"/>
            <a:t>Depende de la naturaleza del líquido y de la temperatura.</a:t>
          </a:r>
          <a:endParaRPr lang="es-ES" sz="3000" b="1" baseline="-25000" dirty="0">
            <a:latin typeface="+mj-lt"/>
          </a:endParaRPr>
        </a:p>
      </dgm:t>
    </dgm:pt>
    <dgm:pt modelId="{2CA677FC-09DB-4B1F-B52A-E7766E007966}" type="parTrans" cxnId="{8E124B0B-E51D-4D20-AE9F-CFDFBC26FD1F}">
      <dgm:prSet/>
      <dgm:spPr/>
      <dgm:t>
        <a:bodyPr/>
        <a:lstStyle/>
        <a:p>
          <a:endParaRPr lang="es-ES"/>
        </a:p>
      </dgm:t>
    </dgm:pt>
    <dgm:pt modelId="{646F33E2-7485-43B6-B8DE-67C8097417FD}" type="sibTrans" cxnId="{8E124B0B-E51D-4D20-AE9F-CFDFBC26FD1F}">
      <dgm:prSet/>
      <dgm:spPr/>
      <dgm:t>
        <a:bodyPr/>
        <a:lstStyle/>
        <a:p>
          <a:endParaRPr lang="es-ES"/>
        </a:p>
      </dgm:t>
    </dgm:pt>
    <dgm:pt modelId="{2860F0D6-BA09-4F25-B34A-704B3569A796}">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endParaRPr lang="es-ES" sz="3000" b="1" baseline="-25000" dirty="0"/>
        </a:p>
      </dgm:t>
    </dgm:pt>
    <dgm:pt modelId="{655E3C67-8E2C-42ED-90B1-16383070D153}" type="parTrans" cxnId="{2632A9E6-C185-448B-BA44-8E0AD99FCA24}">
      <dgm:prSet/>
      <dgm:spPr/>
      <dgm:t>
        <a:bodyPr/>
        <a:lstStyle/>
        <a:p>
          <a:endParaRPr lang="es-ES"/>
        </a:p>
      </dgm:t>
    </dgm:pt>
    <dgm:pt modelId="{B090F524-CA4F-438C-BE09-58E91F818818}" type="sibTrans" cxnId="{2632A9E6-C185-448B-BA44-8E0AD99FCA24}">
      <dgm:prSet/>
      <dgm:spPr/>
      <dgm:t>
        <a:bodyPr/>
        <a:lstStyle/>
        <a:p>
          <a:endParaRPr lang="es-ES"/>
        </a:p>
      </dgm:t>
    </dgm:pt>
    <dgm:pt modelId="{8094C68B-B36B-43B3-85A4-C57DE38B1A2B}">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endParaRPr lang="es-ES" sz="3000" b="1" baseline="-25000" dirty="0"/>
        </a:p>
      </dgm:t>
    </dgm:pt>
    <dgm:pt modelId="{C696B603-4D22-49F2-B62C-2339BFE1D073}" type="parTrans" cxnId="{BDDEBD3D-F0E0-413E-B0AA-7545283D206B}">
      <dgm:prSet/>
      <dgm:spPr/>
      <dgm:t>
        <a:bodyPr/>
        <a:lstStyle/>
        <a:p>
          <a:endParaRPr lang="es-ES"/>
        </a:p>
      </dgm:t>
    </dgm:pt>
    <dgm:pt modelId="{FA993163-A0DE-4594-8BE7-A68DE7F1982D}" type="sibTrans" cxnId="{BDDEBD3D-F0E0-413E-B0AA-7545283D206B}">
      <dgm:prSet/>
      <dgm:spPr/>
      <dgm:t>
        <a:bodyPr/>
        <a:lstStyle/>
        <a:p>
          <a:endParaRPr lang="es-ES"/>
        </a:p>
      </dgm:t>
    </dgm:pt>
    <dgm:pt modelId="{4F5564A4-78EF-4E52-A853-81ED0FE4C85E}">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endParaRPr lang="es-ES" sz="3000" b="1" baseline="-25000" dirty="0"/>
        </a:p>
      </dgm:t>
    </dgm:pt>
    <dgm:pt modelId="{4B303D2B-24A5-40CD-9D95-65BAECABFCBE}" type="parTrans" cxnId="{D8074F86-B95A-4C1B-BCF4-B620B2EBC276}">
      <dgm:prSet/>
      <dgm:spPr/>
      <dgm:t>
        <a:bodyPr/>
        <a:lstStyle/>
        <a:p>
          <a:endParaRPr lang="es-ES"/>
        </a:p>
      </dgm:t>
    </dgm:pt>
    <dgm:pt modelId="{65F01F15-A09F-4DAA-A171-4BCFE09FDB7E}" type="sibTrans" cxnId="{D8074F86-B95A-4C1B-BCF4-B620B2EBC276}">
      <dgm:prSet/>
      <dgm:spPr/>
      <dgm:t>
        <a:bodyPr/>
        <a:lstStyle/>
        <a:p>
          <a:endParaRPr lang="es-ES"/>
        </a:p>
      </dgm:t>
    </dgm:pt>
    <dgm:pt modelId="{90700872-8976-4FCA-8376-B2CE00B46C39}">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ES" sz="3000" b="1" baseline="-25000" dirty="0" smtClean="0">
              <a:latin typeface="+mj-lt"/>
            </a:rPr>
            <a:t>Fenómeno asociado: CAVITACIÓN.</a:t>
          </a:r>
          <a:endParaRPr lang="es-ES" sz="3000" b="1" baseline="-25000" dirty="0">
            <a:latin typeface="+mj-lt"/>
          </a:endParaRPr>
        </a:p>
      </dgm:t>
    </dgm:pt>
    <dgm:pt modelId="{C88C6990-EB3E-46D8-AB0C-2832D06FEF28}" type="parTrans" cxnId="{8E5D5978-7D0D-447A-83ED-E738147B42C6}">
      <dgm:prSet/>
      <dgm:spPr/>
    </dgm:pt>
    <dgm:pt modelId="{F8F5A8F5-8C99-4353-8B99-F9CF7E919320}" type="sibTrans" cxnId="{8E5D5978-7D0D-447A-83ED-E738147B42C6}">
      <dgm:prSet/>
      <dgm:spPr/>
    </dgm:pt>
    <dgm:pt modelId="{3FFA04E3-2679-4918-B541-C832A4F95EB9}" type="pres">
      <dgm:prSet presAssocID="{62B4B507-FEA6-498F-BAEF-004A00354003}" presName="Name0" presStyleCnt="0">
        <dgm:presLayoutVars>
          <dgm:dir/>
          <dgm:animLvl val="lvl"/>
          <dgm:resizeHandles val="exact"/>
        </dgm:presLayoutVars>
      </dgm:prSet>
      <dgm:spPr/>
      <dgm:t>
        <a:bodyPr/>
        <a:lstStyle/>
        <a:p>
          <a:endParaRPr lang="es-ES"/>
        </a:p>
      </dgm:t>
    </dgm:pt>
    <dgm:pt modelId="{298739B8-759D-47BC-A3CB-D1F847ABCE16}" type="pres">
      <dgm:prSet presAssocID="{1DF42A0C-D27D-40DF-9C42-0DB1FB2537DA}" presName="linNode" presStyleCnt="0"/>
      <dgm:spPr/>
    </dgm:pt>
    <dgm:pt modelId="{79FE4652-EB74-4F8C-BBDE-A388D1E26999}" type="pres">
      <dgm:prSet presAssocID="{1DF42A0C-D27D-40DF-9C42-0DB1FB2537DA}" presName="parentText" presStyleLbl="node1" presStyleIdx="0" presStyleCnt="1">
        <dgm:presLayoutVars>
          <dgm:chMax val="1"/>
          <dgm:bulletEnabled val="1"/>
        </dgm:presLayoutVars>
      </dgm:prSet>
      <dgm:spPr/>
      <dgm:t>
        <a:bodyPr/>
        <a:lstStyle/>
        <a:p>
          <a:endParaRPr lang="es-ES"/>
        </a:p>
      </dgm:t>
    </dgm:pt>
    <dgm:pt modelId="{49A01B08-2FC0-4F5C-82BB-368F2ABB166B}" type="pres">
      <dgm:prSet presAssocID="{1DF42A0C-D27D-40DF-9C42-0DB1FB2537DA}" presName="descendantText" presStyleLbl="alignAccFollowNode1" presStyleIdx="0" presStyleCnt="1" custScaleX="180056" custScaleY="120477">
        <dgm:presLayoutVars>
          <dgm:bulletEnabled val="1"/>
        </dgm:presLayoutVars>
      </dgm:prSet>
      <dgm:spPr/>
      <dgm:t>
        <a:bodyPr/>
        <a:lstStyle/>
        <a:p>
          <a:endParaRPr lang="es-ES"/>
        </a:p>
      </dgm:t>
    </dgm:pt>
  </dgm:ptLst>
  <dgm:cxnLst>
    <dgm:cxn modelId="{8E124B0B-E51D-4D20-AE9F-CFDFBC26FD1F}" srcId="{1DF42A0C-D27D-40DF-9C42-0DB1FB2537DA}" destId="{C5D847E4-3E23-4782-8CA6-A84D561C8607}" srcOrd="4" destOrd="0" parTransId="{2CA677FC-09DB-4B1F-B52A-E7766E007966}" sibTransId="{646F33E2-7485-43B6-B8DE-67C8097417FD}"/>
    <dgm:cxn modelId="{BF68C584-ACAC-4009-A07E-205EC6F337B7}" type="presOf" srcId="{2860F0D6-BA09-4F25-B34A-704B3569A796}" destId="{49A01B08-2FC0-4F5C-82BB-368F2ABB166B}" srcOrd="0" destOrd="1" presId="urn:microsoft.com/office/officeart/2005/8/layout/vList5"/>
    <dgm:cxn modelId="{2632A9E6-C185-448B-BA44-8E0AD99FCA24}" srcId="{1DF42A0C-D27D-40DF-9C42-0DB1FB2537DA}" destId="{2860F0D6-BA09-4F25-B34A-704B3569A796}" srcOrd="1" destOrd="0" parTransId="{655E3C67-8E2C-42ED-90B1-16383070D153}" sibTransId="{B090F524-CA4F-438C-BE09-58E91F818818}"/>
    <dgm:cxn modelId="{BDDEBD3D-F0E0-413E-B0AA-7545283D206B}" srcId="{1DF42A0C-D27D-40DF-9C42-0DB1FB2537DA}" destId="{8094C68B-B36B-43B3-85A4-C57DE38B1A2B}" srcOrd="2" destOrd="0" parTransId="{C696B603-4D22-49F2-B62C-2339BFE1D073}" sibTransId="{FA993163-A0DE-4594-8BE7-A68DE7F1982D}"/>
    <dgm:cxn modelId="{4FCC5E8A-DA95-4F70-B7F7-C88880DDF24D}" type="presOf" srcId="{8094C68B-B36B-43B3-85A4-C57DE38B1A2B}" destId="{49A01B08-2FC0-4F5C-82BB-368F2ABB166B}" srcOrd="0" destOrd="2" presId="urn:microsoft.com/office/officeart/2005/8/layout/vList5"/>
    <dgm:cxn modelId="{8FBECD46-A369-4D6F-9125-489AE4EA67BD}" type="presOf" srcId="{C5D847E4-3E23-4782-8CA6-A84D561C8607}" destId="{49A01B08-2FC0-4F5C-82BB-368F2ABB166B}" srcOrd="0" destOrd="4" presId="urn:microsoft.com/office/officeart/2005/8/layout/vList5"/>
    <dgm:cxn modelId="{E72E8E97-5489-4A6E-ACA5-64C613E92F37}" type="presOf" srcId="{62B4B507-FEA6-498F-BAEF-004A00354003}" destId="{3FFA04E3-2679-4918-B541-C832A4F95EB9}" srcOrd="0" destOrd="0" presId="urn:microsoft.com/office/officeart/2005/8/layout/vList5"/>
    <dgm:cxn modelId="{1D729D64-6783-4234-8D03-3AD77B33A47C}" type="presOf" srcId="{1DF42A0C-D27D-40DF-9C42-0DB1FB2537DA}" destId="{79FE4652-EB74-4F8C-BBDE-A388D1E26999}" srcOrd="0" destOrd="0" presId="urn:microsoft.com/office/officeart/2005/8/layout/vList5"/>
    <dgm:cxn modelId="{88E33FEB-BD4F-477A-85ED-AF75E2CC5AE2}" srcId="{1DF42A0C-D27D-40DF-9C42-0DB1FB2537DA}" destId="{6788FECC-A788-4CB8-BD84-96BEE4A5BEB8}" srcOrd="0" destOrd="0" parTransId="{EC0185BE-8185-4FE3-A2CD-A4D116F689B9}" sibTransId="{D4EC6B85-881A-4088-89FA-FC7D1909F0C6}"/>
    <dgm:cxn modelId="{F3226488-14AA-4F6D-B1FC-4AAD2857BDA5}" type="presOf" srcId="{90700872-8976-4FCA-8376-B2CE00B46C39}" destId="{49A01B08-2FC0-4F5C-82BB-368F2ABB166B}" srcOrd="0" destOrd="5" presId="urn:microsoft.com/office/officeart/2005/8/layout/vList5"/>
    <dgm:cxn modelId="{0AF2F1AD-CDA1-4B25-8D82-01CD98DC88C0}" srcId="{62B4B507-FEA6-498F-BAEF-004A00354003}" destId="{1DF42A0C-D27D-40DF-9C42-0DB1FB2537DA}" srcOrd="0" destOrd="0" parTransId="{C7C5A621-AA0B-47E7-9FF1-BAB1C824855B}" sibTransId="{186CCB10-4BE9-48AD-8763-B05B203D9A37}"/>
    <dgm:cxn modelId="{3AD4C018-BB85-417D-8645-459C78414E88}" type="presOf" srcId="{4F5564A4-78EF-4E52-A853-81ED0FE4C85E}" destId="{49A01B08-2FC0-4F5C-82BB-368F2ABB166B}" srcOrd="0" destOrd="3" presId="urn:microsoft.com/office/officeart/2005/8/layout/vList5"/>
    <dgm:cxn modelId="{5419D01B-1E3D-4F56-9E38-AB2CC8171880}" type="presOf" srcId="{6788FECC-A788-4CB8-BD84-96BEE4A5BEB8}" destId="{49A01B08-2FC0-4F5C-82BB-368F2ABB166B}" srcOrd="0" destOrd="0" presId="urn:microsoft.com/office/officeart/2005/8/layout/vList5"/>
    <dgm:cxn modelId="{8E5D5978-7D0D-447A-83ED-E738147B42C6}" srcId="{1DF42A0C-D27D-40DF-9C42-0DB1FB2537DA}" destId="{90700872-8976-4FCA-8376-B2CE00B46C39}" srcOrd="5" destOrd="0" parTransId="{C88C6990-EB3E-46D8-AB0C-2832D06FEF28}" sibTransId="{F8F5A8F5-8C99-4353-8B99-F9CF7E919320}"/>
    <dgm:cxn modelId="{D8074F86-B95A-4C1B-BCF4-B620B2EBC276}" srcId="{1DF42A0C-D27D-40DF-9C42-0DB1FB2537DA}" destId="{4F5564A4-78EF-4E52-A853-81ED0FE4C85E}" srcOrd="3" destOrd="0" parTransId="{4B303D2B-24A5-40CD-9D95-65BAECABFCBE}" sibTransId="{65F01F15-A09F-4DAA-A171-4BCFE09FDB7E}"/>
    <dgm:cxn modelId="{1B02A3EE-2608-490B-A97E-43B07B0E556A}" type="presParOf" srcId="{3FFA04E3-2679-4918-B541-C832A4F95EB9}" destId="{298739B8-759D-47BC-A3CB-D1F847ABCE16}" srcOrd="0" destOrd="0" presId="urn:microsoft.com/office/officeart/2005/8/layout/vList5"/>
    <dgm:cxn modelId="{173C804E-A737-4295-8137-322952D602F1}" type="presParOf" srcId="{298739B8-759D-47BC-A3CB-D1F847ABCE16}" destId="{79FE4652-EB74-4F8C-BBDE-A388D1E26999}" srcOrd="0" destOrd="0" presId="urn:microsoft.com/office/officeart/2005/8/layout/vList5"/>
    <dgm:cxn modelId="{F55418C1-0404-41BD-A289-9DEFCDAD9DA4}" type="presParOf" srcId="{298739B8-759D-47BC-A3CB-D1F847ABCE16}" destId="{49A01B08-2FC0-4F5C-82BB-368F2ABB166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62B4B507-FEA6-498F-BAEF-004A0035400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
        </a:p>
      </dgm:t>
    </dgm:pt>
    <dgm:pt modelId="{1DF42A0C-D27D-40DF-9C42-0DB1FB2537DA}">
      <dgm:prSet phldrT="[Texto]"/>
      <dgm:spPr/>
      <dgm:t>
        <a:bodyPr/>
        <a:lstStyle/>
        <a:p>
          <a:r>
            <a:rPr lang="es-ES" dirty="0" smtClean="0"/>
            <a:t>1.2.10.</a:t>
          </a:r>
        </a:p>
        <a:p>
          <a:r>
            <a:rPr lang="es-ES" dirty="0" smtClean="0">
              <a:hlinkClick xmlns:r="http://schemas.openxmlformats.org/officeDocument/2006/relationships" r:id="rId1" action="ppaction://hlinkpres?slideindex=1&amp;slidetitle="/>
            </a:rPr>
            <a:t>VISCOSIDAD</a:t>
          </a:r>
          <a:endParaRPr lang="es-ES" dirty="0"/>
        </a:p>
      </dgm:t>
    </dgm:pt>
    <dgm:pt modelId="{C7C5A621-AA0B-47E7-9FF1-BAB1C824855B}" type="parTrans" cxnId="{0AF2F1AD-CDA1-4B25-8D82-01CD98DC88C0}">
      <dgm:prSet/>
      <dgm:spPr/>
      <dgm:t>
        <a:bodyPr/>
        <a:lstStyle/>
        <a:p>
          <a:endParaRPr lang="es-ES"/>
        </a:p>
      </dgm:t>
    </dgm:pt>
    <dgm:pt modelId="{186CCB10-4BE9-48AD-8763-B05B203D9A37}" type="sibTrans" cxnId="{0AF2F1AD-CDA1-4B25-8D82-01CD98DC88C0}">
      <dgm:prSet/>
      <dgm:spPr/>
      <dgm:t>
        <a:bodyPr/>
        <a:lstStyle/>
        <a:p>
          <a:endParaRPr lang="es-ES"/>
        </a:p>
      </dgm:t>
    </dgm:pt>
    <dgm:pt modelId="{6788FECC-A788-4CB8-BD84-96BEE4A5BEB8}">
      <dgm:prSet phldrT="[Texto]" custT="1"/>
      <dgm:spPr/>
      <dgm:t>
        <a:bodyPr/>
        <a:lstStyle/>
        <a:p>
          <a:pPr marL="285750" indent="0" defTabSz="1466850">
            <a:lnSpc>
              <a:spcPct val="90000"/>
            </a:lnSpc>
            <a:spcBef>
              <a:spcPct val="0"/>
            </a:spcBef>
            <a:spcAft>
              <a:spcPct val="15000"/>
            </a:spcAft>
            <a:buNone/>
          </a:pPr>
          <a:r>
            <a:rPr lang="es-ES" sz="2800" dirty="0" smtClean="0"/>
            <a:t>Pegajosidad interna de un fluido.</a:t>
          </a:r>
          <a:endParaRPr lang="es-ES" sz="2800" dirty="0"/>
        </a:p>
      </dgm:t>
    </dgm:pt>
    <dgm:pt modelId="{EC0185BE-8185-4FE3-A2CD-A4D116F689B9}" type="parTrans" cxnId="{88E33FEB-BD4F-477A-85ED-AF75E2CC5AE2}">
      <dgm:prSet/>
      <dgm:spPr/>
      <dgm:t>
        <a:bodyPr/>
        <a:lstStyle/>
        <a:p>
          <a:endParaRPr lang="es-ES"/>
        </a:p>
      </dgm:t>
    </dgm:pt>
    <dgm:pt modelId="{D4EC6B85-881A-4088-89FA-FC7D1909F0C6}" type="sibTrans" cxnId="{88E33FEB-BD4F-477A-85ED-AF75E2CC5AE2}">
      <dgm:prSet/>
      <dgm:spPr/>
      <dgm:t>
        <a:bodyPr/>
        <a:lstStyle/>
        <a:p>
          <a:endParaRPr lang="es-ES"/>
        </a:p>
      </dgm:t>
    </dgm:pt>
    <dgm:pt modelId="{DF91E032-839A-4A8B-8223-C55CAFB3EFD9}">
      <dgm:prSet phldrT="[Texto]" custT="1"/>
      <dgm:spPr/>
      <dgm:t>
        <a:bodyPr/>
        <a:lstStyle/>
        <a:p>
          <a:pPr marL="285750" indent="0" defTabSz="1466850">
            <a:lnSpc>
              <a:spcPct val="90000"/>
            </a:lnSpc>
            <a:spcBef>
              <a:spcPct val="0"/>
            </a:spcBef>
            <a:spcAft>
              <a:spcPct val="15000"/>
            </a:spcAft>
            <a:buNone/>
          </a:pPr>
          <a:r>
            <a:rPr lang="es-ES" sz="2800" dirty="0" smtClean="0"/>
            <a:t>Resistencia a las deformaciones tangenciales.</a:t>
          </a:r>
          <a:endParaRPr lang="es-ES" sz="2800" dirty="0"/>
        </a:p>
      </dgm:t>
    </dgm:pt>
    <dgm:pt modelId="{CF964EB1-FBFB-4138-AF91-24F6A38394AF}" type="parTrans" cxnId="{47149EF0-B7C9-4B03-811D-D9510B295185}">
      <dgm:prSet/>
      <dgm:spPr/>
    </dgm:pt>
    <dgm:pt modelId="{3CB653DB-6BAC-4EF7-8256-5EB84B838966}" type="sibTrans" cxnId="{47149EF0-B7C9-4B03-811D-D9510B295185}">
      <dgm:prSet/>
      <dgm:spPr/>
    </dgm:pt>
    <dgm:pt modelId="{88EA7808-6D6C-4AE0-BBFC-043D2A38ABB1}">
      <dgm:prSet phldrT="[Texto]" custT="1"/>
      <dgm:spPr/>
      <dgm:t>
        <a:bodyPr/>
        <a:lstStyle/>
        <a:p>
          <a:pPr marL="285750" indent="0" defTabSz="1466850">
            <a:lnSpc>
              <a:spcPct val="90000"/>
            </a:lnSpc>
            <a:spcBef>
              <a:spcPct val="0"/>
            </a:spcBef>
            <a:spcAft>
              <a:spcPct val="15000"/>
            </a:spcAft>
            <a:buNone/>
          </a:pPr>
          <a:r>
            <a:rPr lang="es-ES" sz="2800" dirty="0" smtClean="0"/>
            <a:t>Ley de newton de la viscosidad:</a:t>
          </a:r>
          <a:endParaRPr lang="es-ES" sz="2800" dirty="0"/>
        </a:p>
      </dgm:t>
    </dgm:pt>
    <dgm:pt modelId="{95227D0A-7E25-4554-AE6D-40D183822A17}" type="parTrans" cxnId="{64AE63EE-57B4-46EC-B9D5-4260E52432A0}">
      <dgm:prSet/>
      <dgm:spPr/>
    </dgm:pt>
    <dgm:pt modelId="{F8CAC423-72AA-4054-ACF6-F2C8E726E707}" type="sibTrans" cxnId="{64AE63EE-57B4-46EC-B9D5-4260E52432A0}">
      <dgm:prSet/>
      <dgm:spPr/>
    </dgm:pt>
    <dgm:pt modelId="{3FFA04E3-2679-4918-B541-C832A4F95EB9}" type="pres">
      <dgm:prSet presAssocID="{62B4B507-FEA6-498F-BAEF-004A00354003}" presName="Name0" presStyleCnt="0">
        <dgm:presLayoutVars>
          <dgm:dir/>
          <dgm:animLvl val="lvl"/>
          <dgm:resizeHandles val="exact"/>
        </dgm:presLayoutVars>
      </dgm:prSet>
      <dgm:spPr/>
      <dgm:t>
        <a:bodyPr/>
        <a:lstStyle/>
        <a:p>
          <a:endParaRPr lang="es-ES"/>
        </a:p>
      </dgm:t>
    </dgm:pt>
    <dgm:pt modelId="{298739B8-759D-47BC-A3CB-D1F847ABCE16}" type="pres">
      <dgm:prSet presAssocID="{1DF42A0C-D27D-40DF-9C42-0DB1FB2537DA}" presName="linNode" presStyleCnt="0"/>
      <dgm:spPr/>
    </dgm:pt>
    <dgm:pt modelId="{79FE4652-EB74-4F8C-BBDE-A388D1E26999}" type="pres">
      <dgm:prSet presAssocID="{1DF42A0C-D27D-40DF-9C42-0DB1FB2537DA}" presName="parentText" presStyleLbl="node1" presStyleIdx="0" presStyleCnt="1">
        <dgm:presLayoutVars>
          <dgm:chMax val="1"/>
          <dgm:bulletEnabled val="1"/>
        </dgm:presLayoutVars>
      </dgm:prSet>
      <dgm:spPr/>
      <dgm:t>
        <a:bodyPr/>
        <a:lstStyle/>
        <a:p>
          <a:endParaRPr lang="es-ES"/>
        </a:p>
      </dgm:t>
    </dgm:pt>
    <dgm:pt modelId="{49A01B08-2FC0-4F5C-82BB-368F2ABB166B}" type="pres">
      <dgm:prSet presAssocID="{1DF42A0C-D27D-40DF-9C42-0DB1FB2537DA}" presName="descendantText" presStyleLbl="alignAccFollowNode1" presStyleIdx="0" presStyleCnt="1" custScaleX="180056" custScaleY="125000">
        <dgm:presLayoutVars>
          <dgm:bulletEnabled val="1"/>
        </dgm:presLayoutVars>
      </dgm:prSet>
      <dgm:spPr/>
      <dgm:t>
        <a:bodyPr/>
        <a:lstStyle/>
        <a:p>
          <a:endParaRPr lang="es-ES"/>
        </a:p>
      </dgm:t>
    </dgm:pt>
  </dgm:ptLst>
  <dgm:cxnLst>
    <dgm:cxn modelId="{64AE63EE-57B4-46EC-B9D5-4260E52432A0}" srcId="{1DF42A0C-D27D-40DF-9C42-0DB1FB2537DA}" destId="{88EA7808-6D6C-4AE0-BBFC-043D2A38ABB1}" srcOrd="2" destOrd="0" parTransId="{95227D0A-7E25-4554-AE6D-40D183822A17}" sibTransId="{F8CAC423-72AA-4054-ACF6-F2C8E726E707}"/>
    <dgm:cxn modelId="{47149EF0-B7C9-4B03-811D-D9510B295185}" srcId="{1DF42A0C-D27D-40DF-9C42-0DB1FB2537DA}" destId="{DF91E032-839A-4A8B-8223-C55CAFB3EFD9}" srcOrd="1" destOrd="0" parTransId="{CF964EB1-FBFB-4138-AF91-24F6A38394AF}" sibTransId="{3CB653DB-6BAC-4EF7-8256-5EB84B838966}"/>
    <dgm:cxn modelId="{C67FA944-900E-4B7A-9A51-FC15CA71529A}" type="presOf" srcId="{DF91E032-839A-4A8B-8223-C55CAFB3EFD9}" destId="{49A01B08-2FC0-4F5C-82BB-368F2ABB166B}" srcOrd="0" destOrd="1" presId="urn:microsoft.com/office/officeart/2005/8/layout/vList5"/>
    <dgm:cxn modelId="{67379017-B783-42D0-A39A-D78B46911AC6}" type="presOf" srcId="{62B4B507-FEA6-498F-BAEF-004A00354003}" destId="{3FFA04E3-2679-4918-B541-C832A4F95EB9}" srcOrd="0" destOrd="0" presId="urn:microsoft.com/office/officeart/2005/8/layout/vList5"/>
    <dgm:cxn modelId="{3B5DCF9E-8287-4D6A-A835-651E7F8A6DC3}" type="presOf" srcId="{88EA7808-6D6C-4AE0-BBFC-043D2A38ABB1}" destId="{49A01B08-2FC0-4F5C-82BB-368F2ABB166B}" srcOrd="0" destOrd="2" presId="urn:microsoft.com/office/officeart/2005/8/layout/vList5"/>
    <dgm:cxn modelId="{5BD83DF0-2F05-41E3-B6BE-30C454568059}" type="presOf" srcId="{1DF42A0C-D27D-40DF-9C42-0DB1FB2537DA}" destId="{79FE4652-EB74-4F8C-BBDE-A388D1E26999}" srcOrd="0" destOrd="0" presId="urn:microsoft.com/office/officeart/2005/8/layout/vList5"/>
    <dgm:cxn modelId="{88E33FEB-BD4F-477A-85ED-AF75E2CC5AE2}" srcId="{1DF42A0C-D27D-40DF-9C42-0DB1FB2537DA}" destId="{6788FECC-A788-4CB8-BD84-96BEE4A5BEB8}" srcOrd="0" destOrd="0" parTransId="{EC0185BE-8185-4FE3-A2CD-A4D116F689B9}" sibTransId="{D4EC6B85-881A-4088-89FA-FC7D1909F0C6}"/>
    <dgm:cxn modelId="{B7ADC04D-C849-4904-8B78-9ED4E25E5B90}" type="presOf" srcId="{6788FECC-A788-4CB8-BD84-96BEE4A5BEB8}" destId="{49A01B08-2FC0-4F5C-82BB-368F2ABB166B}" srcOrd="0" destOrd="0" presId="urn:microsoft.com/office/officeart/2005/8/layout/vList5"/>
    <dgm:cxn modelId="{0AF2F1AD-CDA1-4B25-8D82-01CD98DC88C0}" srcId="{62B4B507-FEA6-498F-BAEF-004A00354003}" destId="{1DF42A0C-D27D-40DF-9C42-0DB1FB2537DA}" srcOrd="0" destOrd="0" parTransId="{C7C5A621-AA0B-47E7-9FF1-BAB1C824855B}" sibTransId="{186CCB10-4BE9-48AD-8763-B05B203D9A37}"/>
    <dgm:cxn modelId="{5AF35A08-4B04-4039-B360-132A57E01F6F}" type="presParOf" srcId="{3FFA04E3-2679-4918-B541-C832A4F95EB9}" destId="{298739B8-759D-47BC-A3CB-D1F847ABCE16}" srcOrd="0" destOrd="0" presId="urn:microsoft.com/office/officeart/2005/8/layout/vList5"/>
    <dgm:cxn modelId="{8936128C-40F7-4018-B9F1-C127ED430726}" type="presParOf" srcId="{298739B8-759D-47BC-A3CB-D1F847ABCE16}" destId="{79FE4652-EB74-4F8C-BBDE-A388D1E26999}" srcOrd="0" destOrd="0" presId="urn:microsoft.com/office/officeart/2005/8/layout/vList5"/>
    <dgm:cxn modelId="{9F4DF84A-10A6-4C11-B709-0BEDE98ED668}" type="presParOf" srcId="{298739B8-759D-47BC-A3CB-D1F847ABCE16}" destId="{49A01B08-2FC0-4F5C-82BB-368F2ABB166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063D408-EDA8-4345-8A8A-57B8A2BF419B}"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lang="es-ES"/>
        </a:p>
      </dgm:t>
    </dgm:pt>
    <dgm:pt modelId="{F06B295D-9C6A-4804-9F18-78EBAD995435}">
      <dgm:prSet phldrT="[Texto]" custT="1"/>
      <dgm:spPr/>
      <dgm:t>
        <a:bodyPr lIns="18000" tIns="18000" rIns="18000" bIns="18000"/>
        <a:lstStyle/>
        <a:p>
          <a:pPr algn="ctr"/>
          <a:r>
            <a:rPr lang="es-ES" sz="3600" dirty="0" smtClean="0"/>
            <a:t>INTRODUCCIÓN</a:t>
          </a:r>
          <a:endParaRPr lang="es-ES" sz="3600" dirty="0"/>
        </a:p>
      </dgm:t>
    </dgm:pt>
    <dgm:pt modelId="{CA1C3BAC-4ECD-47C5-8FEE-669C20EF319B}" type="parTrans" cxnId="{CE9AFD3B-7010-45A1-B2DB-C8CA172D9C69}">
      <dgm:prSet/>
      <dgm:spPr/>
      <dgm:t>
        <a:bodyPr/>
        <a:lstStyle/>
        <a:p>
          <a:endParaRPr lang="es-ES"/>
        </a:p>
      </dgm:t>
    </dgm:pt>
    <dgm:pt modelId="{4D668F6A-DE06-4CA4-B55F-96C2040E268D}" type="sibTrans" cxnId="{CE9AFD3B-7010-45A1-B2DB-C8CA172D9C69}">
      <dgm:prSet/>
      <dgm:spPr/>
      <dgm:t>
        <a:bodyPr/>
        <a:lstStyle/>
        <a:p>
          <a:endParaRPr lang="es-ES"/>
        </a:p>
      </dgm:t>
    </dgm:pt>
    <dgm:pt modelId="{74F1F9F1-BD01-4A5F-B43F-25D4FCBDBE08}">
      <dgm:prSet phldrT="[Texto]" custT="1"/>
      <dgm:spPr/>
      <dgm:t>
        <a:bodyPr/>
        <a:lstStyle/>
        <a:p>
          <a:pPr algn="just"/>
          <a:r>
            <a:rPr lang="es-ES" sz="2800" dirty="0" smtClean="0"/>
            <a:t>Es el estudio de los fluidos en reposo o con velocidad constante. En estos no se presentan esfuerzos cortantes, o tangenciales, solamente esfuerzo normal: la presión. Las partes de este tema son:</a:t>
          </a:r>
          <a:endParaRPr lang="es-ES" sz="2800" dirty="0"/>
        </a:p>
      </dgm:t>
    </dgm:pt>
    <dgm:pt modelId="{F81890E6-080F-49E7-9C1D-41471F1A1239}" type="parTrans" cxnId="{E981A20C-BC44-4034-8EC6-93A559B16BAF}">
      <dgm:prSet/>
      <dgm:spPr/>
      <dgm:t>
        <a:bodyPr/>
        <a:lstStyle/>
        <a:p>
          <a:endParaRPr lang="es-ES"/>
        </a:p>
      </dgm:t>
    </dgm:pt>
    <dgm:pt modelId="{4E79DD0A-5DCE-40CC-B0F0-ACDB8F1E0B15}" type="sibTrans" cxnId="{E981A20C-BC44-4034-8EC6-93A559B16BAF}">
      <dgm:prSet/>
      <dgm:spPr/>
      <dgm:t>
        <a:bodyPr/>
        <a:lstStyle/>
        <a:p>
          <a:endParaRPr lang="es-ES"/>
        </a:p>
      </dgm:t>
    </dgm:pt>
    <dgm:pt modelId="{4B254083-C33B-43FA-9F2F-56F97C0062C6}">
      <dgm:prSet phldrT="[Texto]" custT="1"/>
      <dgm:spPr/>
      <dgm:t>
        <a:bodyPr/>
        <a:lstStyle/>
        <a:p>
          <a:pPr algn="just"/>
          <a:endParaRPr lang="es-ES" sz="2400" dirty="0"/>
        </a:p>
      </dgm:t>
    </dgm:pt>
    <dgm:pt modelId="{8C0DA21D-B1DD-4AFA-ACE5-2B21B96CB5C2}" type="parTrans" cxnId="{2D7DE827-1336-4589-A944-7A28F3242D14}">
      <dgm:prSet/>
      <dgm:spPr/>
      <dgm:t>
        <a:bodyPr/>
        <a:lstStyle/>
        <a:p>
          <a:endParaRPr lang="es-ES"/>
        </a:p>
      </dgm:t>
    </dgm:pt>
    <dgm:pt modelId="{9C062A71-2476-4DE9-A2D2-BC23AB6F1661}" type="sibTrans" cxnId="{2D7DE827-1336-4589-A944-7A28F3242D14}">
      <dgm:prSet/>
      <dgm:spPr/>
      <dgm:t>
        <a:bodyPr/>
        <a:lstStyle/>
        <a:p>
          <a:endParaRPr lang="es-ES"/>
        </a:p>
      </dgm:t>
    </dgm:pt>
    <dgm:pt modelId="{745EF03D-863F-4DA5-B28C-E6515F4D0D24}" type="pres">
      <dgm:prSet presAssocID="{3063D408-EDA8-4345-8A8A-57B8A2BF419B}" presName="linear" presStyleCnt="0">
        <dgm:presLayoutVars>
          <dgm:animLvl val="lvl"/>
          <dgm:resizeHandles val="exact"/>
        </dgm:presLayoutVars>
      </dgm:prSet>
      <dgm:spPr/>
      <dgm:t>
        <a:bodyPr/>
        <a:lstStyle/>
        <a:p>
          <a:endParaRPr lang="es-ES"/>
        </a:p>
      </dgm:t>
    </dgm:pt>
    <dgm:pt modelId="{AB6EFA5F-C555-4D8B-B80C-A92BE5DD156F}" type="pres">
      <dgm:prSet presAssocID="{F06B295D-9C6A-4804-9F18-78EBAD995435}" presName="parentText" presStyleLbl="node1" presStyleIdx="0" presStyleCnt="1" custScaleY="155634" custLinFactNeighborY="-12558">
        <dgm:presLayoutVars>
          <dgm:chMax val="0"/>
          <dgm:bulletEnabled val="1"/>
        </dgm:presLayoutVars>
      </dgm:prSet>
      <dgm:spPr/>
      <dgm:t>
        <a:bodyPr/>
        <a:lstStyle/>
        <a:p>
          <a:endParaRPr lang="es-ES"/>
        </a:p>
      </dgm:t>
    </dgm:pt>
    <dgm:pt modelId="{91B5CF45-4734-4B20-86B5-3CDAB926F55F}" type="pres">
      <dgm:prSet presAssocID="{F06B295D-9C6A-4804-9F18-78EBAD995435}" presName="childText" presStyleLbl="revTx" presStyleIdx="0" presStyleCnt="1" custScaleY="200856">
        <dgm:presLayoutVars>
          <dgm:bulletEnabled val="1"/>
        </dgm:presLayoutVars>
      </dgm:prSet>
      <dgm:spPr/>
      <dgm:t>
        <a:bodyPr/>
        <a:lstStyle/>
        <a:p>
          <a:endParaRPr lang="es-ES"/>
        </a:p>
      </dgm:t>
    </dgm:pt>
  </dgm:ptLst>
  <dgm:cxnLst>
    <dgm:cxn modelId="{79110523-5DA7-4AAF-83AE-82598BDBD620}" type="presOf" srcId="{3063D408-EDA8-4345-8A8A-57B8A2BF419B}" destId="{745EF03D-863F-4DA5-B28C-E6515F4D0D24}" srcOrd="0" destOrd="0" presId="urn:microsoft.com/office/officeart/2005/8/layout/vList2"/>
    <dgm:cxn modelId="{BF2945E6-C378-4077-9291-DA180AE6D752}" type="presOf" srcId="{4B254083-C33B-43FA-9F2F-56F97C0062C6}" destId="{91B5CF45-4734-4B20-86B5-3CDAB926F55F}" srcOrd="0" destOrd="1" presId="urn:microsoft.com/office/officeart/2005/8/layout/vList2"/>
    <dgm:cxn modelId="{2D7DE827-1336-4589-A944-7A28F3242D14}" srcId="{F06B295D-9C6A-4804-9F18-78EBAD995435}" destId="{4B254083-C33B-43FA-9F2F-56F97C0062C6}" srcOrd="1" destOrd="0" parTransId="{8C0DA21D-B1DD-4AFA-ACE5-2B21B96CB5C2}" sibTransId="{9C062A71-2476-4DE9-A2D2-BC23AB6F1661}"/>
    <dgm:cxn modelId="{E981A20C-BC44-4034-8EC6-93A559B16BAF}" srcId="{F06B295D-9C6A-4804-9F18-78EBAD995435}" destId="{74F1F9F1-BD01-4A5F-B43F-25D4FCBDBE08}" srcOrd="0" destOrd="0" parTransId="{F81890E6-080F-49E7-9C1D-41471F1A1239}" sibTransId="{4E79DD0A-5DCE-40CC-B0F0-ACDB8F1E0B15}"/>
    <dgm:cxn modelId="{CE9AFD3B-7010-45A1-B2DB-C8CA172D9C69}" srcId="{3063D408-EDA8-4345-8A8A-57B8A2BF419B}" destId="{F06B295D-9C6A-4804-9F18-78EBAD995435}" srcOrd="0" destOrd="0" parTransId="{CA1C3BAC-4ECD-47C5-8FEE-669C20EF319B}" sibTransId="{4D668F6A-DE06-4CA4-B55F-96C2040E268D}"/>
    <dgm:cxn modelId="{31431653-17D6-430A-A0E1-805AB4834F99}" type="presOf" srcId="{74F1F9F1-BD01-4A5F-B43F-25D4FCBDBE08}" destId="{91B5CF45-4734-4B20-86B5-3CDAB926F55F}" srcOrd="0" destOrd="0" presId="urn:microsoft.com/office/officeart/2005/8/layout/vList2"/>
    <dgm:cxn modelId="{B2AC5FAF-8F43-4494-9ECE-F0E81FAC69EB}" type="presOf" srcId="{F06B295D-9C6A-4804-9F18-78EBAD995435}" destId="{AB6EFA5F-C555-4D8B-B80C-A92BE5DD156F}" srcOrd="0" destOrd="0" presId="urn:microsoft.com/office/officeart/2005/8/layout/vList2"/>
    <dgm:cxn modelId="{680A1E20-F418-4C26-BC09-20DA73258DF6}" type="presParOf" srcId="{745EF03D-863F-4DA5-B28C-E6515F4D0D24}" destId="{AB6EFA5F-C555-4D8B-B80C-A92BE5DD156F}" srcOrd="0" destOrd="0" presId="urn:microsoft.com/office/officeart/2005/8/layout/vList2"/>
    <dgm:cxn modelId="{A2DB5055-D540-49C2-AFF0-E6AD26F8D7B5}" type="presParOf" srcId="{745EF03D-863F-4DA5-B28C-E6515F4D0D24}" destId="{91B5CF45-4734-4B20-86B5-3CDAB926F55F}" srcOrd="1" destOrd="0" presId="urn:microsoft.com/office/officeart/2005/8/layout/vList2"/>
  </dgm:cxnLst>
  <dgm:bg/>
  <dgm:whole>
    <a:ln>
      <a:solidFill>
        <a:schemeClr val="tx1"/>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063D408-EDA8-4345-8A8A-57B8A2BF419B}"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lang="es-ES"/>
        </a:p>
      </dgm:t>
    </dgm:pt>
    <dgm:pt modelId="{74F1F9F1-BD01-4A5F-B43F-25D4FCBDBE08}">
      <dgm:prSet phldrT="[Texto]" custT="1"/>
      <dgm:spPr/>
      <dgm:t>
        <a:bodyPr/>
        <a:lstStyle/>
        <a:p>
          <a:pPr algn="just"/>
          <a:r>
            <a:rPr lang="es-ES" sz="2800" dirty="0" smtClean="0"/>
            <a:t>Es el estudio de los fluidos en MOVIMIENTO. Sus aplicaciones van desde la conducción de agua en sistemas de acueducto y alcantarillado, hasta la ingeniería biomédica que estudia mejoras en el tratamiento de enfermedades que afectan al sistema cardiovascular humano.</a:t>
          </a:r>
          <a:endParaRPr lang="es-ES" sz="2800" dirty="0"/>
        </a:p>
      </dgm:t>
    </dgm:pt>
    <dgm:pt modelId="{F81890E6-080F-49E7-9C1D-41471F1A1239}" type="parTrans" cxnId="{E981A20C-BC44-4034-8EC6-93A559B16BAF}">
      <dgm:prSet/>
      <dgm:spPr/>
      <dgm:t>
        <a:bodyPr/>
        <a:lstStyle/>
        <a:p>
          <a:endParaRPr lang="es-ES"/>
        </a:p>
      </dgm:t>
    </dgm:pt>
    <dgm:pt modelId="{4E79DD0A-5DCE-40CC-B0F0-ACDB8F1E0B15}" type="sibTrans" cxnId="{E981A20C-BC44-4034-8EC6-93A559B16BAF}">
      <dgm:prSet/>
      <dgm:spPr/>
      <dgm:t>
        <a:bodyPr/>
        <a:lstStyle/>
        <a:p>
          <a:endParaRPr lang="es-ES"/>
        </a:p>
      </dgm:t>
    </dgm:pt>
    <dgm:pt modelId="{4B254083-C33B-43FA-9F2F-56F97C0062C6}">
      <dgm:prSet phldrT="[Texto]" custT="1"/>
      <dgm:spPr/>
      <dgm:t>
        <a:bodyPr/>
        <a:lstStyle/>
        <a:p>
          <a:pPr algn="just"/>
          <a:endParaRPr lang="es-ES" sz="2400" dirty="0"/>
        </a:p>
      </dgm:t>
    </dgm:pt>
    <dgm:pt modelId="{8C0DA21D-B1DD-4AFA-ACE5-2B21B96CB5C2}" type="parTrans" cxnId="{2D7DE827-1336-4589-A944-7A28F3242D14}">
      <dgm:prSet/>
      <dgm:spPr/>
      <dgm:t>
        <a:bodyPr/>
        <a:lstStyle/>
        <a:p>
          <a:endParaRPr lang="es-ES"/>
        </a:p>
      </dgm:t>
    </dgm:pt>
    <dgm:pt modelId="{9C062A71-2476-4DE9-A2D2-BC23AB6F1661}" type="sibTrans" cxnId="{2D7DE827-1336-4589-A944-7A28F3242D14}">
      <dgm:prSet/>
      <dgm:spPr/>
      <dgm:t>
        <a:bodyPr/>
        <a:lstStyle/>
        <a:p>
          <a:endParaRPr lang="es-ES"/>
        </a:p>
      </dgm:t>
    </dgm:pt>
    <dgm:pt modelId="{745EF03D-863F-4DA5-B28C-E6515F4D0D24}" type="pres">
      <dgm:prSet presAssocID="{3063D408-EDA8-4345-8A8A-57B8A2BF419B}" presName="linear" presStyleCnt="0">
        <dgm:presLayoutVars>
          <dgm:animLvl val="lvl"/>
          <dgm:resizeHandles val="exact"/>
        </dgm:presLayoutVars>
      </dgm:prSet>
      <dgm:spPr/>
      <dgm:t>
        <a:bodyPr/>
        <a:lstStyle/>
        <a:p>
          <a:endParaRPr lang="es-ES"/>
        </a:p>
      </dgm:t>
    </dgm:pt>
    <dgm:pt modelId="{F003B235-435C-49DD-8FED-16376E0638CB}" type="pres">
      <dgm:prSet presAssocID="{74F1F9F1-BD01-4A5F-B43F-25D4FCBDBE08}" presName="parentText" presStyleLbl="node1" presStyleIdx="0" presStyleCnt="1" custScaleY="160607" custLinFactY="20841" custLinFactNeighborX="126" custLinFactNeighborY="100000">
        <dgm:presLayoutVars>
          <dgm:chMax val="0"/>
          <dgm:bulletEnabled val="1"/>
        </dgm:presLayoutVars>
      </dgm:prSet>
      <dgm:spPr/>
      <dgm:t>
        <a:bodyPr/>
        <a:lstStyle/>
        <a:p>
          <a:endParaRPr lang="es-ES"/>
        </a:p>
      </dgm:t>
    </dgm:pt>
    <dgm:pt modelId="{F1AA05C2-AB45-4270-A3C0-E8C5186E1CA2}" type="pres">
      <dgm:prSet presAssocID="{74F1F9F1-BD01-4A5F-B43F-25D4FCBDBE08}" presName="childText" presStyleLbl="revTx" presStyleIdx="0" presStyleCnt="1">
        <dgm:presLayoutVars>
          <dgm:bulletEnabled val="1"/>
        </dgm:presLayoutVars>
      </dgm:prSet>
      <dgm:spPr/>
      <dgm:t>
        <a:bodyPr/>
        <a:lstStyle/>
        <a:p>
          <a:endParaRPr lang="es-ES"/>
        </a:p>
      </dgm:t>
    </dgm:pt>
  </dgm:ptLst>
  <dgm:cxnLst>
    <dgm:cxn modelId="{7230BBE9-8148-482C-8875-6E4230CDB0B3}" type="presOf" srcId="{4B254083-C33B-43FA-9F2F-56F97C0062C6}" destId="{F1AA05C2-AB45-4270-A3C0-E8C5186E1CA2}" srcOrd="0" destOrd="0" presId="urn:microsoft.com/office/officeart/2005/8/layout/vList2"/>
    <dgm:cxn modelId="{0A198065-9C8A-4DBA-86A1-3E21559767FC}" type="presOf" srcId="{3063D408-EDA8-4345-8A8A-57B8A2BF419B}" destId="{745EF03D-863F-4DA5-B28C-E6515F4D0D24}" srcOrd="0" destOrd="0" presId="urn:microsoft.com/office/officeart/2005/8/layout/vList2"/>
    <dgm:cxn modelId="{2D7DE827-1336-4589-A944-7A28F3242D14}" srcId="{74F1F9F1-BD01-4A5F-B43F-25D4FCBDBE08}" destId="{4B254083-C33B-43FA-9F2F-56F97C0062C6}" srcOrd="0" destOrd="0" parTransId="{8C0DA21D-B1DD-4AFA-ACE5-2B21B96CB5C2}" sibTransId="{9C062A71-2476-4DE9-A2D2-BC23AB6F1661}"/>
    <dgm:cxn modelId="{E981A20C-BC44-4034-8EC6-93A559B16BAF}" srcId="{3063D408-EDA8-4345-8A8A-57B8A2BF419B}" destId="{74F1F9F1-BD01-4A5F-B43F-25D4FCBDBE08}" srcOrd="0" destOrd="0" parTransId="{F81890E6-080F-49E7-9C1D-41471F1A1239}" sibTransId="{4E79DD0A-5DCE-40CC-B0F0-ACDB8F1E0B15}"/>
    <dgm:cxn modelId="{4AD47A62-6048-4D6E-A775-5C960A75AA0F}" type="presOf" srcId="{74F1F9F1-BD01-4A5F-B43F-25D4FCBDBE08}" destId="{F003B235-435C-49DD-8FED-16376E0638CB}" srcOrd="0" destOrd="0" presId="urn:microsoft.com/office/officeart/2005/8/layout/vList2"/>
    <dgm:cxn modelId="{D219DF98-37CE-402A-ABBF-4EC3699AAF06}" type="presParOf" srcId="{745EF03D-863F-4DA5-B28C-E6515F4D0D24}" destId="{F003B235-435C-49DD-8FED-16376E0638CB}" srcOrd="0" destOrd="0" presId="urn:microsoft.com/office/officeart/2005/8/layout/vList2"/>
    <dgm:cxn modelId="{94596ECC-E94A-4022-B744-D30A9B662AAC}" type="presParOf" srcId="{745EF03D-863F-4DA5-B28C-E6515F4D0D24}" destId="{F1AA05C2-AB45-4270-A3C0-E8C5186E1CA2}" srcOrd="1" destOrd="0" presId="urn:microsoft.com/office/officeart/2005/8/layout/vList2"/>
  </dgm:cxnLst>
  <dgm:bg/>
  <dgm:whole>
    <a:ln>
      <a:solidFill>
        <a:schemeClr val="tx1"/>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063D408-EDA8-4345-8A8A-57B8A2BF419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F06B295D-9C6A-4804-9F18-78EBAD995435}">
      <dgm:prSet phldrT="[Texto]"/>
      <dgm:spPr/>
      <dgm:t>
        <a:bodyPr/>
        <a:lstStyle/>
        <a:p>
          <a:r>
            <a:rPr lang="es-ES" dirty="0" smtClean="0"/>
            <a:t>LÍQUIDOS</a:t>
          </a:r>
          <a:endParaRPr lang="es-ES" dirty="0"/>
        </a:p>
      </dgm:t>
    </dgm:pt>
    <dgm:pt modelId="{CA1C3BAC-4ECD-47C5-8FEE-669C20EF319B}" type="parTrans" cxnId="{CE9AFD3B-7010-45A1-B2DB-C8CA172D9C69}">
      <dgm:prSet/>
      <dgm:spPr/>
      <dgm:t>
        <a:bodyPr/>
        <a:lstStyle/>
        <a:p>
          <a:endParaRPr lang="es-ES"/>
        </a:p>
      </dgm:t>
    </dgm:pt>
    <dgm:pt modelId="{4D668F6A-DE06-4CA4-B55F-96C2040E268D}" type="sibTrans" cxnId="{CE9AFD3B-7010-45A1-B2DB-C8CA172D9C69}">
      <dgm:prSet/>
      <dgm:spPr/>
      <dgm:t>
        <a:bodyPr/>
        <a:lstStyle/>
        <a:p>
          <a:endParaRPr lang="es-ES"/>
        </a:p>
      </dgm:t>
    </dgm:pt>
    <dgm:pt modelId="{74F1F9F1-BD01-4A5F-B43F-25D4FCBDBE08}">
      <dgm:prSet phldrT="[Texto]"/>
      <dgm:spPr/>
      <dgm:t>
        <a:bodyPr/>
        <a:lstStyle/>
        <a:p>
          <a:r>
            <a:rPr lang="es-ES" dirty="0" smtClean="0"/>
            <a:t>VOLUMEN DEFINIDO</a:t>
          </a:r>
          <a:endParaRPr lang="es-ES" dirty="0"/>
        </a:p>
      </dgm:t>
    </dgm:pt>
    <dgm:pt modelId="{F81890E6-080F-49E7-9C1D-41471F1A1239}" type="parTrans" cxnId="{E981A20C-BC44-4034-8EC6-93A559B16BAF}">
      <dgm:prSet/>
      <dgm:spPr/>
      <dgm:t>
        <a:bodyPr/>
        <a:lstStyle/>
        <a:p>
          <a:endParaRPr lang="es-ES"/>
        </a:p>
      </dgm:t>
    </dgm:pt>
    <dgm:pt modelId="{4E79DD0A-5DCE-40CC-B0F0-ACDB8F1E0B15}" type="sibTrans" cxnId="{E981A20C-BC44-4034-8EC6-93A559B16BAF}">
      <dgm:prSet/>
      <dgm:spPr/>
      <dgm:t>
        <a:bodyPr/>
        <a:lstStyle/>
        <a:p>
          <a:endParaRPr lang="es-ES"/>
        </a:p>
      </dgm:t>
    </dgm:pt>
    <dgm:pt modelId="{19E5EFD4-DF32-4CD8-92C7-CFB9E3DC8A72}">
      <dgm:prSet phldrT="[Texto]"/>
      <dgm:spPr/>
      <dgm:t>
        <a:bodyPr/>
        <a:lstStyle/>
        <a:p>
          <a:r>
            <a:rPr lang="es-ES" dirty="0" smtClean="0"/>
            <a:t>GASES</a:t>
          </a:r>
          <a:endParaRPr lang="es-ES" dirty="0"/>
        </a:p>
      </dgm:t>
    </dgm:pt>
    <dgm:pt modelId="{A76F4C99-727D-4976-A7BF-688C6AD1346A}" type="parTrans" cxnId="{9AEA6830-4733-4376-B5D6-631A29F6614A}">
      <dgm:prSet/>
      <dgm:spPr/>
      <dgm:t>
        <a:bodyPr/>
        <a:lstStyle/>
        <a:p>
          <a:endParaRPr lang="es-ES"/>
        </a:p>
      </dgm:t>
    </dgm:pt>
    <dgm:pt modelId="{F3883F27-62C6-4147-8C8A-788D3B024255}" type="sibTrans" cxnId="{9AEA6830-4733-4376-B5D6-631A29F6614A}">
      <dgm:prSet/>
      <dgm:spPr/>
      <dgm:t>
        <a:bodyPr/>
        <a:lstStyle/>
        <a:p>
          <a:endParaRPr lang="es-ES"/>
        </a:p>
      </dgm:t>
    </dgm:pt>
    <dgm:pt modelId="{95311F6D-EA92-47E7-90FA-9858A8630679}">
      <dgm:prSet phldrT="[Texto]"/>
      <dgm:spPr/>
      <dgm:t>
        <a:bodyPr/>
        <a:lstStyle/>
        <a:p>
          <a:r>
            <a:rPr lang="es-ES" dirty="0" smtClean="0"/>
            <a:t>VOLUMEN DEL RECIPIENTE</a:t>
          </a:r>
          <a:endParaRPr lang="es-ES" dirty="0"/>
        </a:p>
      </dgm:t>
    </dgm:pt>
    <dgm:pt modelId="{778D642E-DF22-4B4C-872C-C98FC5BB037F}" type="parTrans" cxnId="{65F6F020-D01A-4B79-BB8A-5317B3AE95EC}">
      <dgm:prSet/>
      <dgm:spPr/>
      <dgm:t>
        <a:bodyPr/>
        <a:lstStyle/>
        <a:p>
          <a:endParaRPr lang="es-ES"/>
        </a:p>
      </dgm:t>
    </dgm:pt>
    <dgm:pt modelId="{F26A6F6A-B5A1-4A52-B789-1001D4E69371}" type="sibTrans" cxnId="{65F6F020-D01A-4B79-BB8A-5317B3AE95EC}">
      <dgm:prSet/>
      <dgm:spPr/>
      <dgm:t>
        <a:bodyPr/>
        <a:lstStyle/>
        <a:p>
          <a:endParaRPr lang="es-ES"/>
        </a:p>
      </dgm:t>
    </dgm:pt>
    <dgm:pt modelId="{7A3ADD05-5508-40FB-A418-CE2383679976}">
      <dgm:prSet phldrT="[Texto]"/>
      <dgm:spPr/>
      <dgm:t>
        <a:bodyPr/>
        <a:lstStyle/>
        <a:p>
          <a:r>
            <a:rPr lang="es-ES" dirty="0" smtClean="0"/>
            <a:t>PRACTICAMENTE INCOMPRESIBLE</a:t>
          </a:r>
          <a:endParaRPr lang="es-ES" dirty="0"/>
        </a:p>
      </dgm:t>
    </dgm:pt>
    <dgm:pt modelId="{F58A59A8-8F7A-42B5-B418-63BE348932D9}" type="parTrans" cxnId="{D1028C9B-F833-4B3F-88DC-B98AD0788874}">
      <dgm:prSet/>
      <dgm:spPr/>
      <dgm:t>
        <a:bodyPr/>
        <a:lstStyle/>
        <a:p>
          <a:endParaRPr lang="es-ES"/>
        </a:p>
      </dgm:t>
    </dgm:pt>
    <dgm:pt modelId="{8062F725-251C-4A84-B85B-0031F2BB109B}" type="sibTrans" cxnId="{D1028C9B-F833-4B3F-88DC-B98AD0788874}">
      <dgm:prSet/>
      <dgm:spPr/>
      <dgm:t>
        <a:bodyPr/>
        <a:lstStyle/>
        <a:p>
          <a:endParaRPr lang="es-ES"/>
        </a:p>
      </dgm:t>
    </dgm:pt>
    <dgm:pt modelId="{FBC93CC3-E396-41AA-BE65-2AF7D67F8329}">
      <dgm:prSet phldrT="[Texto]"/>
      <dgm:spPr/>
      <dgm:t>
        <a:bodyPr/>
        <a:lstStyle/>
        <a:p>
          <a:r>
            <a:rPr lang="es-ES" dirty="0" smtClean="0"/>
            <a:t>COMPRESIBLES</a:t>
          </a:r>
          <a:endParaRPr lang="es-ES" dirty="0"/>
        </a:p>
      </dgm:t>
    </dgm:pt>
    <dgm:pt modelId="{83D0B6B9-268B-4EA8-9486-46A464C76E6E}" type="parTrans" cxnId="{EDB29542-BEED-4844-A453-8E309B6CC8AD}">
      <dgm:prSet/>
      <dgm:spPr/>
      <dgm:t>
        <a:bodyPr/>
        <a:lstStyle/>
        <a:p>
          <a:endParaRPr lang="es-ES"/>
        </a:p>
      </dgm:t>
    </dgm:pt>
    <dgm:pt modelId="{9A400C01-75E1-4B61-8109-0F70C55FA117}" type="sibTrans" cxnId="{EDB29542-BEED-4844-A453-8E309B6CC8AD}">
      <dgm:prSet/>
      <dgm:spPr/>
      <dgm:t>
        <a:bodyPr/>
        <a:lstStyle/>
        <a:p>
          <a:endParaRPr lang="es-ES"/>
        </a:p>
      </dgm:t>
    </dgm:pt>
    <dgm:pt modelId="{8F81D764-6CC1-4D20-B609-DE44CE6DD4F4}">
      <dgm:prSet phldrT="[Texto]"/>
      <dgm:spPr/>
      <dgm:t>
        <a:bodyPr/>
        <a:lstStyle/>
        <a:p>
          <a:r>
            <a:rPr lang="es-ES" dirty="0" smtClean="0"/>
            <a:t>INVISCIDOS</a:t>
          </a:r>
          <a:endParaRPr lang="es-ES" dirty="0"/>
        </a:p>
      </dgm:t>
    </dgm:pt>
    <dgm:pt modelId="{775A38F9-216C-4A38-A02A-C42C3E35ADBC}" type="parTrans" cxnId="{E943E69D-D0A6-40C9-9EA8-6D6D43D251F5}">
      <dgm:prSet/>
      <dgm:spPr/>
      <dgm:t>
        <a:bodyPr/>
        <a:lstStyle/>
        <a:p>
          <a:endParaRPr lang="es-ES"/>
        </a:p>
      </dgm:t>
    </dgm:pt>
    <dgm:pt modelId="{1ABEC4AC-E926-46F2-8768-B984D5FAFD64}" type="sibTrans" cxnId="{E943E69D-D0A6-40C9-9EA8-6D6D43D251F5}">
      <dgm:prSet/>
      <dgm:spPr/>
      <dgm:t>
        <a:bodyPr/>
        <a:lstStyle/>
        <a:p>
          <a:endParaRPr lang="es-ES"/>
        </a:p>
      </dgm:t>
    </dgm:pt>
    <dgm:pt modelId="{D90EE64F-379C-4C77-9336-3236FA4A87AE}">
      <dgm:prSet phldrT="[Texto]"/>
      <dgm:spPr/>
      <dgm:t>
        <a:bodyPr/>
        <a:lstStyle/>
        <a:p>
          <a:r>
            <a:rPr lang="es-ES" dirty="0" smtClean="0"/>
            <a:t>TOMAN LA FORMA DEL RECIPIENTE</a:t>
          </a:r>
          <a:endParaRPr lang="es-ES" dirty="0"/>
        </a:p>
      </dgm:t>
    </dgm:pt>
    <dgm:pt modelId="{3ED72216-0A49-41E8-A661-7F231A4D9A37}" type="parTrans" cxnId="{9704BD6F-0591-439C-8980-5EDEE412D324}">
      <dgm:prSet/>
      <dgm:spPr/>
      <dgm:t>
        <a:bodyPr/>
        <a:lstStyle/>
        <a:p>
          <a:endParaRPr lang="es-ES"/>
        </a:p>
      </dgm:t>
    </dgm:pt>
    <dgm:pt modelId="{60E70096-D07A-459B-A9CD-483A429E6FB6}" type="sibTrans" cxnId="{9704BD6F-0591-439C-8980-5EDEE412D324}">
      <dgm:prSet/>
      <dgm:spPr/>
      <dgm:t>
        <a:bodyPr/>
        <a:lstStyle/>
        <a:p>
          <a:endParaRPr lang="es-ES"/>
        </a:p>
      </dgm:t>
    </dgm:pt>
    <dgm:pt modelId="{C617379B-F1F7-4799-ACCC-88EE1F4E303B}">
      <dgm:prSet phldrT="[Texto]"/>
      <dgm:spPr/>
      <dgm:t>
        <a:bodyPr/>
        <a:lstStyle/>
        <a:p>
          <a:r>
            <a:rPr lang="es-ES" dirty="0" smtClean="0"/>
            <a:t>TOMAN LA FORMA DEL RECIPIENTE</a:t>
          </a:r>
          <a:endParaRPr lang="es-ES" dirty="0"/>
        </a:p>
      </dgm:t>
    </dgm:pt>
    <dgm:pt modelId="{FAF5BF41-7C4F-44B3-AE43-B611C4B5849E}" type="parTrans" cxnId="{6B3AA8BB-5D60-4A23-A3D8-B9789A35CB86}">
      <dgm:prSet/>
      <dgm:spPr/>
      <dgm:t>
        <a:bodyPr/>
        <a:lstStyle/>
        <a:p>
          <a:endParaRPr lang="es-ES"/>
        </a:p>
      </dgm:t>
    </dgm:pt>
    <dgm:pt modelId="{6EA47478-ED28-4CB4-BE80-664E54A3172B}" type="sibTrans" cxnId="{6B3AA8BB-5D60-4A23-A3D8-B9789A35CB86}">
      <dgm:prSet/>
      <dgm:spPr/>
      <dgm:t>
        <a:bodyPr/>
        <a:lstStyle/>
        <a:p>
          <a:endParaRPr lang="es-ES"/>
        </a:p>
      </dgm:t>
    </dgm:pt>
    <dgm:pt modelId="{745EF03D-863F-4DA5-B28C-E6515F4D0D24}" type="pres">
      <dgm:prSet presAssocID="{3063D408-EDA8-4345-8A8A-57B8A2BF419B}" presName="linear" presStyleCnt="0">
        <dgm:presLayoutVars>
          <dgm:animLvl val="lvl"/>
          <dgm:resizeHandles val="exact"/>
        </dgm:presLayoutVars>
      </dgm:prSet>
      <dgm:spPr/>
      <dgm:t>
        <a:bodyPr/>
        <a:lstStyle/>
        <a:p>
          <a:endParaRPr lang="es-ES"/>
        </a:p>
      </dgm:t>
    </dgm:pt>
    <dgm:pt modelId="{AB6EFA5F-C555-4D8B-B80C-A92BE5DD156F}" type="pres">
      <dgm:prSet presAssocID="{F06B295D-9C6A-4804-9F18-78EBAD995435}" presName="parentText" presStyleLbl="node1" presStyleIdx="0" presStyleCnt="2">
        <dgm:presLayoutVars>
          <dgm:chMax val="0"/>
          <dgm:bulletEnabled val="1"/>
        </dgm:presLayoutVars>
      </dgm:prSet>
      <dgm:spPr/>
      <dgm:t>
        <a:bodyPr/>
        <a:lstStyle/>
        <a:p>
          <a:endParaRPr lang="es-ES"/>
        </a:p>
      </dgm:t>
    </dgm:pt>
    <dgm:pt modelId="{91B5CF45-4734-4B20-86B5-3CDAB926F55F}" type="pres">
      <dgm:prSet presAssocID="{F06B295D-9C6A-4804-9F18-78EBAD995435}" presName="childText" presStyleLbl="revTx" presStyleIdx="0" presStyleCnt="2">
        <dgm:presLayoutVars>
          <dgm:bulletEnabled val="1"/>
        </dgm:presLayoutVars>
      </dgm:prSet>
      <dgm:spPr/>
      <dgm:t>
        <a:bodyPr/>
        <a:lstStyle/>
        <a:p>
          <a:endParaRPr lang="es-ES"/>
        </a:p>
      </dgm:t>
    </dgm:pt>
    <dgm:pt modelId="{FA763CA6-5B46-49CF-AB2A-FD04017C7973}" type="pres">
      <dgm:prSet presAssocID="{19E5EFD4-DF32-4CD8-92C7-CFB9E3DC8A72}" presName="parentText" presStyleLbl="node1" presStyleIdx="1" presStyleCnt="2">
        <dgm:presLayoutVars>
          <dgm:chMax val="0"/>
          <dgm:bulletEnabled val="1"/>
        </dgm:presLayoutVars>
      </dgm:prSet>
      <dgm:spPr/>
      <dgm:t>
        <a:bodyPr/>
        <a:lstStyle/>
        <a:p>
          <a:endParaRPr lang="es-ES"/>
        </a:p>
      </dgm:t>
    </dgm:pt>
    <dgm:pt modelId="{9AA94533-7538-4C30-A761-08D04FA8C569}" type="pres">
      <dgm:prSet presAssocID="{19E5EFD4-DF32-4CD8-92C7-CFB9E3DC8A72}" presName="childText" presStyleLbl="revTx" presStyleIdx="1" presStyleCnt="2">
        <dgm:presLayoutVars>
          <dgm:bulletEnabled val="1"/>
        </dgm:presLayoutVars>
      </dgm:prSet>
      <dgm:spPr/>
      <dgm:t>
        <a:bodyPr/>
        <a:lstStyle/>
        <a:p>
          <a:endParaRPr lang="es-ES"/>
        </a:p>
      </dgm:t>
    </dgm:pt>
  </dgm:ptLst>
  <dgm:cxnLst>
    <dgm:cxn modelId="{6B3AA8BB-5D60-4A23-A3D8-B9789A35CB86}" srcId="{19E5EFD4-DF32-4CD8-92C7-CFB9E3DC8A72}" destId="{C617379B-F1F7-4799-ACCC-88EE1F4E303B}" srcOrd="3" destOrd="0" parTransId="{FAF5BF41-7C4F-44B3-AE43-B611C4B5849E}" sibTransId="{6EA47478-ED28-4CB4-BE80-664E54A3172B}"/>
    <dgm:cxn modelId="{EDB29542-BEED-4844-A453-8E309B6CC8AD}" srcId="{19E5EFD4-DF32-4CD8-92C7-CFB9E3DC8A72}" destId="{FBC93CC3-E396-41AA-BE65-2AF7D67F8329}" srcOrd="1" destOrd="0" parTransId="{83D0B6B9-268B-4EA8-9486-46A464C76E6E}" sibTransId="{9A400C01-75E1-4B61-8109-0F70C55FA117}"/>
    <dgm:cxn modelId="{9704BD6F-0591-439C-8980-5EDEE412D324}" srcId="{F06B295D-9C6A-4804-9F18-78EBAD995435}" destId="{D90EE64F-379C-4C77-9336-3236FA4A87AE}" srcOrd="2" destOrd="0" parTransId="{3ED72216-0A49-41E8-A661-7F231A4D9A37}" sibTransId="{60E70096-D07A-459B-A9CD-483A429E6FB6}"/>
    <dgm:cxn modelId="{47959C76-5150-458E-B386-5C10336A0F98}" type="presOf" srcId="{7A3ADD05-5508-40FB-A418-CE2383679976}" destId="{91B5CF45-4734-4B20-86B5-3CDAB926F55F}" srcOrd="0" destOrd="1" presId="urn:microsoft.com/office/officeart/2005/8/layout/vList2"/>
    <dgm:cxn modelId="{0B16C365-9C7B-48B5-9C79-F03C141B5E26}" type="presOf" srcId="{74F1F9F1-BD01-4A5F-B43F-25D4FCBDBE08}" destId="{91B5CF45-4734-4B20-86B5-3CDAB926F55F}" srcOrd="0" destOrd="0" presId="urn:microsoft.com/office/officeart/2005/8/layout/vList2"/>
    <dgm:cxn modelId="{087DBDFF-9B71-4147-97EB-8D4CABC61CDE}" type="presOf" srcId="{8F81D764-6CC1-4D20-B609-DE44CE6DD4F4}" destId="{9AA94533-7538-4C30-A761-08D04FA8C569}" srcOrd="0" destOrd="2" presId="urn:microsoft.com/office/officeart/2005/8/layout/vList2"/>
    <dgm:cxn modelId="{A5C4C453-DAD0-4490-8E1F-06745BFD9C15}" type="presOf" srcId="{F06B295D-9C6A-4804-9F18-78EBAD995435}" destId="{AB6EFA5F-C555-4D8B-B80C-A92BE5DD156F}" srcOrd="0" destOrd="0" presId="urn:microsoft.com/office/officeart/2005/8/layout/vList2"/>
    <dgm:cxn modelId="{D1028C9B-F833-4B3F-88DC-B98AD0788874}" srcId="{F06B295D-9C6A-4804-9F18-78EBAD995435}" destId="{7A3ADD05-5508-40FB-A418-CE2383679976}" srcOrd="1" destOrd="0" parTransId="{F58A59A8-8F7A-42B5-B418-63BE348932D9}" sibTransId="{8062F725-251C-4A84-B85B-0031F2BB109B}"/>
    <dgm:cxn modelId="{9AEA6830-4733-4376-B5D6-631A29F6614A}" srcId="{3063D408-EDA8-4345-8A8A-57B8A2BF419B}" destId="{19E5EFD4-DF32-4CD8-92C7-CFB9E3DC8A72}" srcOrd="1" destOrd="0" parTransId="{A76F4C99-727D-4976-A7BF-688C6AD1346A}" sibTransId="{F3883F27-62C6-4147-8C8A-788D3B024255}"/>
    <dgm:cxn modelId="{E981A20C-BC44-4034-8EC6-93A559B16BAF}" srcId="{F06B295D-9C6A-4804-9F18-78EBAD995435}" destId="{74F1F9F1-BD01-4A5F-B43F-25D4FCBDBE08}" srcOrd="0" destOrd="0" parTransId="{F81890E6-080F-49E7-9C1D-41471F1A1239}" sibTransId="{4E79DD0A-5DCE-40CC-B0F0-ACDB8F1E0B15}"/>
    <dgm:cxn modelId="{995E5E6D-FC29-4D22-99D3-7FAF835E9146}" type="presOf" srcId="{95311F6D-EA92-47E7-90FA-9858A8630679}" destId="{9AA94533-7538-4C30-A761-08D04FA8C569}" srcOrd="0" destOrd="0" presId="urn:microsoft.com/office/officeart/2005/8/layout/vList2"/>
    <dgm:cxn modelId="{F4AFA287-8AE8-4953-8A7C-89B53FA114A5}" type="presOf" srcId="{D90EE64F-379C-4C77-9336-3236FA4A87AE}" destId="{91B5CF45-4734-4B20-86B5-3CDAB926F55F}" srcOrd="0" destOrd="2" presId="urn:microsoft.com/office/officeart/2005/8/layout/vList2"/>
    <dgm:cxn modelId="{4E826218-E6AF-41D9-9BE0-CB3449E79ADF}" type="presOf" srcId="{FBC93CC3-E396-41AA-BE65-2AF7D67F8329}" destId="{9AA94533-7538-4C30-A761-08D04FA8C569}" srcOrd="0" destOrd="1" presId="urn:microsoft.com/office/officeart/2005/8/layout/vList2"/>
    <dgm:cxn modelId="{CE9AFD3B-7010-45A1-B2DB-C8CA172D9C69}" srcId="{3063D408-EDA8-4345-8A8A-57B8A2BF419B}" destId="{F06B295D-9C6A-4804-9F18-78EBAD995435}" srcOrd="0" destOrd="0" parTransId="{CA1C3BAC-4ECD-47C5-8FEE-669C20EF319B}" sibTransId="{4D668F6A-DE06-4CA4-B55F-96C2040E268D}"/>
    <dgm:cxn modelId="{874D4D5C-0F2D-40B8-AEC4-B1AB0440DB02}" type="presOf" srcId="{3063D408-EDA8-4345-8A8A-57B8A2BF419B}" destId="{745EF03D-863F-4DA5-B28C-E6515F4D0D24}" srcOrd="0" destOrd="0" presId="urn:microsoft.com/office/officeart/2005/8/layout/vList2"/>
    <dgm:cxn modelId="{B1B6DC7B-68CD-4B3B-B8FB-80A473FDFE20}" type="presOf" srcId="{19E5EFD4-DF32-4CD8-92C7-CFB9E3DC8A72}" destId="{FA763CA6-5B46-49CF-AB2A-FD04017C7973}" srcOrd="0" destOrd="0" presId="urn:microsoft.com/office/officeart/2005/8/layout/vList2"/>
    <dgm:cxn modelId="{65F6F020-D01A-4B79-BB8A-5317B3AE95EC}" srcId="{19E5EFD4-DF32-4CD8-92C7-CFB9E3DC8A72}" destId="{95311F6D-EA92-47E7-90FA-9858A8630679}" srcOrd="0" destOrd="0" parTransId="{778D642E-DF22-4B4C-872C-C98FC5BB037F}" sibTransId="{F26A6F6A-B5A1-4A52-B789-1001D4E69371}"/>
    <dgm:cxn modelId="{B508B357-DC01-41A9-8589-0B6715A0636B}" type="presOf" srcId="{C617379B-F1F7-4799-ACCC-88EE1F4E303B}" destId="{9AA94533-7538-4C30-A761-08D04FA8C569}" srcOrd="0" destOrd="3" presId="urn:microsoft.com/office/officeart/2005/8/layout/vList2"/>
    <dgm:cxn modelId="{E943E69D-D0A6-40C9-9EA8-6D6D43D251F5}" srcId="{19E5EFD4-DF32-4CD8-92C7-CFB9E3DC8A72}" destId="{8F81D764-6CC1-4D20-B609-DE44CE6DD4F4}" srcOrd="2" destOrd="0" parTransId="{775A38F9-216C-4A38-A02A-C42C3E35ADBC}" sibTransId="{1ABEC4AC-E926-46F2-8768-B984D5FAFD64}"/>
    <dgm:cxn modelId="{1D146DDE-3F59-481A-ACF4-4FAA8CC6FB77}" type="presParOf" srcId="{745EF03D-863F-4DA5-B28C-E6515F4D0D24}" destId="{AB6EFA5F-C555-4D8B-B80C-A92BE5DD156F}" srcOrd="0" destOrd="0" presId="urn:microsoft.com/office/officeart/2005/8/layout/vList2"/>
    <dgm:cxn modelId="{42700AAE-84A6-4D9D-8967-C59F57B139FE}" type="presParOf" srcId="{745EF03D-863F-4DA5-B28C-E6515F4D0D24}" destId="{91B5CF45-4734-4B20-86B5-3CDAB926F55F}" srcOrd="1" destOrd="0" presId="urn:microsoft.com/office/officeart/2005/8/layout/vList2"/>
    <dgm:cxn modelId="{B04E9DF6-0486-4593-9634-DB699D2C70EE}" type="presParOf" srcId="{745EF03D-863F-4DA5-B28C-E6515F4D0D24}" destId="{FA763CA6-5B46-49CF-AB2A-FD04017C7973}" srcOrd="2" destOrd="0" presId="urn:microsoft.com/office/officeart/2005/8/layout/vList2"/>
    <dgm:cxn modelId="{A8C8A675-AA06-48FD-8694-1B8B86873FD3}" type="presParOf" srcId="{745EF03D-863F-4DA5-B28C-E6515F4D0D24}" destId="{9AA94533-7538-4C30-A761-08D04FA8C569}"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2B4B507-FEA6-498F-BAEF-004A0035400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
        </a:p>
      </dgm:t>
    </dgm:pt>
    <dgm:pt modelId="{1DF42A0C-D27D-40DF-9C42-0DB1FB2537DA}">
      <dgm:prSet phldrT="[Texto]"/>
      <dgm:spPr/>
      <dgm:t>
        <a:bodyPr/>
        <a:lstStyle/>
        <a:p>
          <a:r>
            <a:rPr lang="es-ES" dirty="0" smtClean="0"/>
            <a:t>1.2.1. </a:t>
          </a:r>
          <a:r>
            <a:rPr lang="es-ES" dirty="0" smtClean="0">
              <a:hlinkClick xmlns:r="http://schemas.openxmlformats.org/officeDocument/2006/relationships" r:id="rId1" action="ppaction://hlinkpres?slideindex=1&amp;slidetitle="/>
            </a:rPr>
            <a:t>PRESIÓN</a:t>
          </a:r>
          <a:endParaRPr lang="es-ES" dirty="0"/>
        </a:p>
      </dgm:t>
    </dgm:pt>
    <dgm:pt modelId="{C7C5A621-AA0B-47E7-9FF1-BAB1C824855B}" type="parTrans" cxnId="{0AF2F1AD-CDA1-4B25-8D82-01CD98DC88C0}">
      <dgm:prSet/>
      <dgm:spPr/>
      <dgm:t>
        <a:bodyPr/>
        <a:lstStyle/>
        <a:p>
          <a:endParaRPr lang="es-ES"/>
        </a:p>
      </dgm:t>
    </dgm:pt>
    <dgm:pt modelId="{186CCB10-4BE9-48AD-8763-B05B203D9A37}" type="sibTrans" cxnId="{0AF2F1AD-CDA1-4B25-8D82-01CD98DC88C0}">
      <dgm:prSet/>
      <dgm:spPr/>
      <dgm:t>
        <a:bodyPr/>
        <a:lstStyle/>
        <a:p>
          <a:endParaRPr lang="es-ES"/>
        </a:p>
      </dgm:t>
    </dgm:pt>
    <dgm:pt modelId="{6788FECC-A788-4CB8-BD84-96BEE4A5BEB8}">
      <dgm:prSet phldrT="[Texto]"/>
      <dgm:spPr/>
      <dgm:t>
        <a:bodyPr/>
        <a:lstStyle/>
        <a:p>
          <a:r>
            <a:rPr lang="es-ES" dirty="0" smtClean="0"/>
            <a:t>Cantidad de fuerza ejercida sobre una unidad de área de una sustancia.  </a:t>
          </a:r>
          <a:r>
            <a:rPr lang="es-ES" b="1" dirty="0" smtClean="0">
              <a:solidFill>
                <a:schemeClr val="accent6">
                  <a:lumMod val="75000"/>
                </a:schemeClr>
              </a:solidFill>
              <a:effectLst>
                <a:outerShdw blurRad="38100" dist="38100" dir="2700000" algn="tl">
                  <a:srgbClr val="000000">
                    <a:alpha val="43137"/>
                  </a:srgbClr>
                </a:outerShdw>
              </a:effectLst>
            </a:rPr>
            <a:t>P = F / A</a:t>
          </a:r>
          <a:endParaRPr lang="es-ES" b="1" dirty="0">
            <a:solidFill>
              <a:schemeClr val="accent6">
                <a:lumMod val="75000"/>
              </a:schemeClr>
            </a:solidFill>
            <a:effectLst>
              <a:outerShdw blurRad="38100" dist="38100" dir="2700000" algn="tl">
                <a:srgbClr val="000000">
                  <a:alpha val="43137"/>
                </a:srgbClr>
              </a:outerShdw>
            </a:effectLst>
          </a:endParaRPr>
        </a:p>
      </dgm:t>
    </dgm:pt>
    <dgm:pt modelId="{EC0185BE-8185-4FE3-A2CD-A4D116F689B9}" type="parTrans" cxnId="{88E33FEB-BD4F-477A-85ED-AF75E2CC5AE2}">
      <dgm:prSet/>
      <dgm:spPr/>
      <dgm:t>
        <a:bodyPr/>
        <a:lstStyle/>
        <a:p>
          <a:endParaRPr lang="es-ES"/>
        </a:p>
      </dgm:t>
    </dgm:pt>
    <dgm:pt modelId="{D4EC6B85-881A-4088-89FA-FC7D1909F0C6}" type="sibTrans" cxnId="{88E33FEB-BD4F-477A-85ED-AF75E2CC5AE2}">
      <dgm:prSet/>
      <dgm:spPr/>
      <dgm:t>
        <a:bodyPr/>
        <a:lstStyle/>
        <a:p>
          <a:endParaRPr lang="es-ES"/>
        </a:p>
      </dgm:t>
    </dgm:pt>
    <dgm:pt modelId="{F772F369-BE14-4640-B14D-8045D93ADF5B}">
      <dgm:prSet phldrT="[Texto]"/>
      <dgm:spPr/>
      <dgm:t>
        <a:bodyPr/>
        <a:lstStyle/>
        <a:p>
          <a:r>
            <a:rPr lang="es-ES" dirty="0" smtClean="0"/>
            <a:t>Un gas se puede comprimir (aumentar la presión) y reducirá grandemente su volumen. Es compresible.</a:t>
          </a:r>
          <a:endParaRPr lang="es-ES" dirty="0"/>
        </a:p>
      </dgm:t>
    </dgm:pt>
    <dgm:pt modelId="{B4DF76EF-49A3-44EE-A6BA-A9F12F8FE9C8}" type="parTrans" cxnId="{97F1A236-110D-452D-9B4C-2B35CE118040}">
      <dgm:prSet/>
      <dgm:spPr/>
      <dgm:t>
        <a:bodyPr/>
        <a:lstStyle/>
        <a:p>
          <a:endParaRPr lang="es-ES"/>
        </a:p>
      </dgm:t>
    </dgm:pt>
    <dgm:pt modelId="{24C453AF-0DF0-40F4-816F-D0014D3EC685}" type="sibTrans" cxnId="{97F1A236-110D-452D-9B4C-2B35CE118040}">
      <dgm:prSet/>
      <dgm:spPr/>
      <dgm:t>
        <a:bodyPr/>
        <a:lstStyle/>
        <a:p>
          <a:endParaRPr lang="es-ES"/>
        </a:p>
      </dgm:t>
    </dgm:pt>
    <dgm:pt modelId="{84A82AA0-86C3-4CB9-8383-D7E94021EAE3}">
      <dgm:prSet phldrT="[Texto]"/>
      <dgm:spPr/>
      <dgm:t>
        <a:bodyPr/>
        <a:lstStyle/>
        <a:p>
          <a:r>
            <a:rPr lang="es-ES" dirty="0" smtClean="0"/>
            <a:t>Un líquido es prácticamente incompresible.</a:t>
          </a:r>
          <a:endParaRPr lang="es-ES" dirty="0"/>
        </a:p>
      </dgm:t>
    </dgm:pt>
    <dgm:pt modelId="{42C3ACEF-D953-46D6-B021-B9913E18F501}" type="parTrans" cxnId="{6C10B77E-C8C4-4047-97E3-DD558BEE7103}">
      <dgm:prSet/>
      <dgm:spPr/>
    </dgm:pt>
    <dgm:pt modelId="{EE1A12F0-3B1F-4813-9994-0F4323E75BBF}" type="sibTrans" cxnId="{6C10B77E-C8C4-4047-97E3-DD558BEE7103}">
      <dgm:prSet/>
      <dgm:spPr/>
    </dgm:pt>
    <dgm:pt modelId="{3FFA04E3-2679-4918-B541-C832A4F95EB9}" type="pres">
      <dgm:prSet presAssocID="{62B4B507-FEA6-498F-BAEF-004A00354003}" presName="Name0" presStyleCnt="0">
        <dgm:presLayoutVars>
          <dgm:dir/>
          <dgm:animLvl val="lvl"/>
          <dgm:resizeHandles val="exact"/>
        </dgm:presLayoutVars>
      </dgm:prSet>
      <dgm:spPr/>
      <dgm:t>
        <a:bodyPr/>
        <a:lstStyle/>
        <a:p>
          <a:endParaRPr lang="es-ES"/>
        </a:p>
      </dgm:t>
    </dgm:pt>
    <dgm:pt modelId="{298739B8-759D-47BC-A3CB-D1F847ABCE16}" type="pres">
      <dgm:prSet presAssocID="{1DF42A0C-D27D-40DF-9C42-0DB1FB2537DA}" presName="linNode" presStyleCnt="0"/>
      <dgm:spPr/>
    </dgm:pt>
    <dgm:pt modelId="{79FE4652-EB74-4F8C-BBDE-A388D1E26999}" type="pres">
      <dgm:prSet presAssocID="{1DF42A0C-D27D-40DF-9C42-0DB1FB2537DA}" presName="parentText" presStyleLbl="node1" presStyleIdx="0" presStyleCnt="1">
        <dgm:presLayoutVars>
          <dgm:chMax val="1"/>
          <dgm:bulletEnabled val="1"/>
        </dgm:presLayoutVars>
      </dgm:prSet>
      <dgm:spPr/>
      <dgm:t>
        <a:bodyPr/>
        <a:lstStyle/>
        <a:p>
          <a:endParaRPr lang="es-ES"/>
        </a:p>
      </dgm:t>
    </dgm:pt>
    <dgm:pt modelId="{49A01B08-2FC0-4F5C-82BB-368F2ABB166B}" type="pres">
      <dgm:prSet presAssocID="{1DF42A0C-D27D-40DF-9C42-0DB1FB2537DA}" presName="descendantText" presStyleLbl="alignAccFollowNode1" presStyleIdx="0" presStyleCnt="1" custScaleX="180056" custScaleY="120477">
        <dgm:presLayoutVars>
          <dgm:bulletEnabled val="1"/>
        </dgm:presLayoutVars>
      </dgm:prSet>
      <dgm:spPr/>
      <dgm:t>
        <a:bodyPr/>
        <a:lstStyle/>
        <a:p>
          <a:endParaRPr lang="es-ES"/>
        </a:p>
      </dgm:t>
    </dgm:pt>
  </dgm:ptLst>
  <dgm:cxnLst>
    <dgm:cxn modelId="{6C10B77E-C8C4-4047-97E3-DD558BEE7103}" srcId="{1DF42A0C-D27D-40DF-9C42-0DB1FB2537DA}" destId="{84A82AA0-86C3-4CB9-8383-D7E94021EAE3}" srcOrd="2" destOrd="0" parTransId="{42C3ACEF-D953-46D6-B021-B9913E18F501}" sibTransId="{EE1A12F0-3B1F-4813-9994-0F4323E75BBF}"/>
    <dgm:cxn modelId="{BBF5FCA4-B0A5-4E5D-9837-606815BDAEAB}" type="presOf" srcId="{84A82AA0-86C3-4CB9-8383-D7E94021EAE3}" destId="{49A01B08-2FC0-4F5C-82BB-368F2ABB166B}" srcOrd="0" destOrd="2" presId="urn:microsoft.com/office/officeart/2005/8/layout/vList5"/>
    <dgm:cxn modelId="{A42FEEAC-17D8-4961-91E5-4058DAF326E8}" type="presOf" srcId="{6788FECC-A788-4CB8-BD84-96BEE4A5BEB8}" destId="{49A01B08-2FC0-4F5C-82BB-368F2ABB166B}" srcOrd="0" destOrd="0" presId="urn:microsoft.com/office/officeart/2005/8/layout/vList5"/>
    <dgm:cxn modelId="{FD05F953-71ED-4C59-A432-2AC4E3182FD6}" type="presOf" srcId="{1DF42A0C-D27D-40DF-9C42-0DB1FB2537DA}" destId="{79FE4652-EB74-4F8C-BBDE-A388D1E26999}" srcOrd="0" destOrd="0" presId="urn:microsoft.com/office/officeart/2005/8/layout/vList5"/>
    <dgm:cxn modelId="{88E33FEB-BD4F-477A-85ED-AF75E2CC5AE2}" srcId="{1DF42A0C-D27D-40DF-9C42-0DB1FB2537DA}" destId="{6788FECC-A788-4CB8-BD84-96BEE4A5BEB8}" srcOrd="0" destOrd="0" parTransId="{EC0185BE-8185-4FE3-A2CD-A4D116F689B9}" sibTransId="{D4EC6B85-881A-4088-89FA-FC7D1909F0C6}"/>
    <dgm:cxn modelId="{97F1A236-110D-452D-9B4C-2B35CE118040}" srcId="{1DF42A0C-D27D-40DF-9C42-0DB1FB2537DA}" destId="{F772F369-BE14-4640-B14D-8045D93ADF5B}" srcOrd="1" destOrd="0" parTransId="{B4DF76EF-49A3-44EE-A6BA-A9F12F8FE9C8}" sibTransId="{24C453AF-0DF0-40F4-816F-D0014D3EC685}"/>
    <dgm:cxn modelId="{8E309215-2E22-42A9-8F35-661EFC1A6EEB}" type="presOf" srcId="{62B4B507-FEA6-498F-BAEF-004A00354003}" destId="{3FFA04E3-2679-4918-B541-C832A4F95EB9}" srcOrd="0" destOrd="0" presId="urn:microsoft.com/office/officeart/2005/8/layout/vList5"/>
    <dgm:cxn modelId="{2F3C8034-6EF0-446A-BC21-DF2FB81F4C80}" type="presOf" srcId="{F772F369-BE14-4640-B14D-8045D93ADF5B}" destId="{49A01B08-2FC0-4F5C-82BB-368F2ABB166B}" srcOrd="0" destOrd="1" presId="urn:microsoft.com/office/officeart/2005/8/layout/vList5"/>
    <dgm:cxn modelId="{0AF2F1AD-CDA1-4B25-8D82-01CD98DC88C0}" srcId="{62B4B507-FEA6-498F-BAEF-004A00354003}" destId="{1DF42A0C-D27D-40DF-9C42-0DB1FB2537DA}" srcOrd="0" destOrd="0" parTransId="{C7C5A621-AA0B-47E7-9FF1-BAB1C824855B}" sibTransId="{186CCB10-4BE9-48AD-8763-B05B203D9A37}"/>
    <dgm:cxn modelId="{78129231-9ABD-4FB3-8C6F-F9ADE5259EC9}" type="presParOf" srcId="{3FFA04E3-2679-4918-B541-C832A4F95EB9}" destId="{298739B8-759D-47BC-A3CB-D1F847ABCE16}" srcOrd="0" destOrd="0" presId="urn:microsoft.com/office/officeart/2005/8/layout/vList5"/>
    <dgm:cxn modelId="{BFC94ACE-4AE8-4F49-A9F7-6FDD0DF49AED}" type="presParOf" srcId="{298739B8-759D-47BC-A3CB-D1F847ABCE16}" destId="{79FE4652-EB74-4F8C-BBDE-A388D1E26999}" srcOrd="0" destOrd="0" presId="urn:microsoft.com/office/officeart/2005/8/layout/vList5"/>
    <dgm:cxn modelId="{147C7414-A41B-431D-BD65-E70D82F56C5A}" type="presParOf" srcId="{298739B8-759D-47BC-A3CB-D1F847ABCE16}" destId="{49A01B08-2FC0-4F5C-82BB-368F2ABB166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2B4B507-FEA6-498F-BAEF-004A0035400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
        </a:p>
      </dgm:t>
    </dgm:pt>
    <dgm:pt modelId="{1DF42A0C-D27D-40DF-9C42-0DB1FB2537DA}">
      <dgm:prSet phldrT="[Texto]"/>
      <dgm:spPr/>
      <dgm:t>
        <a:bodyPr/>
        <a:lstStyle/>
        <a:p>
          <a:r>
            <a:rPr lang="es-ES" dirty="0" smtClean="0"/>
            <a:t>1.2.2. TEMPERATURA</a:t>
          </a:r>
          <a:endParaRPr lang="es-ES" dirty="0"/>
        </a:p>
      </dgm:t>
    </dgm:pt>
    <dgm:pt modelId="{C7C5A621-AA0B-47E7-9FF1-BAB1C824855B}" type="parTrans" cxnId="{0AF2F1AD-CDA1-4B25-8D82-01CD98DC88C0}">
      <dgm:prSet/>
      <dgm:spPr/>
      <dgm:t>
        <a:bodyPr/>
        <a:lstStyle/>
        <a:p>
          <a:endParaRPr lang="es-ES"/>
        </a:p>
      </dgm:t>
    </dgm:pt>
    <dgm:pt modelId="{186CCB10-4BE9-48AD-8763-B05B203D9A37}" type="sibTrans" cxnId="{0AF2F1AD-CDA1-4B25-8D82-01CD98DC88C0}">
      <dgm:prSet/>
      <dgm:spPr/>
      <dgm:t>
        <a:bodyPr/>
        <a:lstStyle/>
        <a:p>
          <a:endParaRPr lang="es-ES"/>
        </a:p>
      </dgm:t>
    </dgm:pt>
    <dgm:pt modelId="{6788FECC-A788-4CB8-BD84-96BEE4A5BEB8}">
      <dgm:prSet phldrT="[Texto]"/>
      <dgm:spPr/>
      <dgm:t>
        <a:bodyPr/>
        <a:lstStyle/>
        <a:p>
          <a:r>
            <a:rPr lang="es-ES" dirty="0" smtClean="0"/>
            <a:t>Relaciona la velocidad promedio de las moléculas del fluido.</a:t>
          </a:r>
          <a:endParaRPr lang="es-ES" dirty="0"/>
        </a:p>
      </dgm:t>
    </dgm:pt>
    <dgm:pt modelId="{EC0185BE-8185-4FE3-A2CD-A4D116F689B9}" type="parTrans" cxnId="{88E33FEB-BD4F-477A-85ED-AF75E2CC5AE2}">
      <dgm:prSet/>
      <dgm:spPr/>
      <dgm:t>
        <a:bodyPr/>
        <a:lstStyle/>
        <a:p>
          <a:endParaRPr lang="es-ES"/>
        </a:p>
      </dgm:t>
    </dgm:pt>
    <dgm:pt modelId="{D4EC6B85-881A-4088-89FA-FC7D1909F0C6}" type="sibTrans" cxnId="{88E33FEB-BD4F-477A-85ED-AF75E2CC5AE2}">
      <dgm:prSet/>
      <dgm:spPr/>
      <dgm:t>
        <a:bodyPr/>
        <a:lstStyle/>
        <a:p>
          <a:endParaRPr lang="es-ES"/>
        </a:p>
      </dgm:t>
    </dgm:pt>
    <dgm:pt modelId="{F772F369-BE14-4640-B14D-8045D93ADF5B}">
      <dgm:prSet phldrT="[Texto]"/>
      <dgm:spPr/>
      <dgm:t>
        <a:bodyPr/>
        <a:lstStyle/>
        <a:p>
          <a:r>
            <a:rPr lang="es-ES" dirty="0" smtClean="0"/>
            <a:t>Un gas puede variar su temperatura como consecuencia de cambios de presión o de cantidad de sustancia</a:t>
          </a:r>
          <a:endParaRPr lang="es-ES" dirty="0"/>
        </a:p>
      </dgm:t>
    </dgm:pt>
    <dgm:pt modelId="{B4DF76EF-49A3-44EE-A6BA-A9F12F8FE9C8}" type="parTrans" cxnId="{97F1A236-110D-452D-9B4C-2B35CE118040}">
      <dgm:prSet/>
      <dgm:spPr/>
      <dgm:t>
        <a:bodyPr/>
        <a:lstStyle/>
        <a:p>
          <a:endParaRPr lang="es-ES"/>
        </a:p>
      </dgm:t>
    </dgm:pt>
    <dgm:pt modelId="{24C453AF-0DF0-40F4-816F-D0014D3EC685}" type="sibTrans" cxnId="{97F1A236-110D-452D-9B4C-2B35CE118040}">
      <dgm:prSet/>
      <dgm:spPr/>
      <dgm:t>
        <a:bodyPr/>
        <a:lstStyle/>
        <a:p>
          <a:endParaRPr lang="es-ES"/>
        </a:p>
      </dgm:t>
    </dgm:pt>
    <dgm:pt modelId="{84A82AA0-86C3-4CB9-8383-D7E94021EAE3}">
      <dgm:prSet phldrT="[Texto]"/>
      <dgm:spPr/>
      <dgm:t>
        <a:bodyPr/>
        <a:lstStyle/>
        <a:p>
          <a:r>
            <a:rPr lang="es-ES" dirty="0" smtClean="0"/>
            <a:t>En un líquido los cambios de temperatura se dan por efecto de fricción debidos a la velocidad de flujo.</a:t>
          </a:r>
          <a:endParaRPr lang="es-ES" dirty="0"/>
        </a:p>
      </dgm:t>
    </dgm:pt>
    <dgm:pt modelId="{42C3ACEF-D953-46D6-B021-B9913E18F501}" type="parTrans" cxnId="{6C10B77E-C8C4-4047-97E3-DD558BEE7103}">
      <dgm:prSet/>
      <dgm:spPr/>
    </dgm:pt>
    <dgm:pt modelId="{EE1A12F0-3B1F-4813-9994-0F4323E75BBF}" type="sibTrans" cxnId="{6C10B77E-C8C4-4047-97E3-DD558BEE7103}">
      <dgm:prSet/>
      <dgm:spPr/>
    </dgm:pt>
    <dgm:pt modelId="{2B092F0C-B19F-4D63-A89B-1BA0C4AF5853}">
      <dgm:prSet phldrT="[Texto]"/>
      <dgm:spPr/>
      <dgm:t>
        <a:bodyPr/>
        <a:lstStyle/>
        <a:p>
          <a:r>
            <a:rPr lang="es-ES" dirty="0" smtClean="0"/>
            <a:t>Existen escalas absolutas, relacionadas con el cero absoluto y escalas relativas, con referencia a cambios de estado del agua.</a:t>
          </a:r>
          <a:endParaRPr lang="es-ES" dirty="0"/>
        </a:p>
      </dgm:t>
    </dgm:pt>
    <dgm:pt modelId="{16509A1B-96FA-4BC1-9B68-B34C5BF14A75}" type="parTrans" cxnId="{E6CDD004-3F7C-43B5-9268-B584E3C2111B}">
      <dgm:prSet/>
      <dgm:spPr/>
    </dgm:pt>
    <dgm:pt modelId="{D7EBBF5E-256D-4739-84E9-8FA2E51C21B7}" type="sibTrans" cxnId="{E6CDD004-3F7C-43B5-9268-B584E3C2111B}">
      <dgm:prSet/>
      <dgm:spPr/>
    </dgm:pt>
    <dgm:pt modelId="{3FFA04E3-2679-4918-B541-C832A4F95EB9}" type="pres">
      <dgm:prSet presAssocID="{62B4B507-FEA6-498F-BAEF-004A00354003}" presName="Name0" presStyleCnt="0">
        <dgm:presLayoutVars>
          <dgm:dir/>
          <dgm:animLvl val="lvl"/>
          <dgm:resizeHandles val="exact"/>
        </dgm:presLayoutVars>
      </dgm:prSet>
      <dgm:spPr/>
      <dgm:t>
        <a:bodyPr/>
        <a:lstStyle/>
        <a:p>
          <a:endParaRPr lang="es-ES"/>
        </a:p>
      </dgm:t>
    </dgm:pt>
    <dgm:pt modelId="{298739B8-759D-47BC-A3CB-D1F847ABCE16}" type="pres">
      <dgm:prSet presAssocID="{1DF42A0C-D27D-40DF-9C42-0DB1FB2537DA}" presName="linNode" presStyleCnt="0"/>
      <dgm:spPr/>
    </dgm:pt>
    <dgm:pt modelId="{79FE4652-EB74-4F8C-BBDE-A388D1E26999}" type="pres">
      <dgm:prSet presAssocID="{1DF42A0C-D27D-40DF-9C42-0DB1FB2537DA}" presName="parentText" presStyleLbl="node1" presStyleIdx="0" presStyleCnt="1">
        <dgm:presLayoutVars>
          <dgm:chMax val="1"/>
          <dgm:bulletEnabled val="1"/>
        </dgm:presLayoutVars>
      </dgm:prSet>
      <dgm:spPr/>
      <dgm:t>
        <a:bodyPr/>
        <a:lstStyle/>
        <a:p>
          <a:endParaRPr lang="es-ES"/>
        </a:p>
      </dgm:t>
    </dgm:pt>
    <dgm:pt modelId="{49A01B08-2FC0-4F5C-82BB-368F2ABB166B}" type="pres">
      <dgm:prSet presAssocID="{1DF42A0C-D27D-40DF-9C42-0DB1FB2537DA}" presName="descendantText" presStyleLbl="alignAccFollowNode1" presStyleIdx="0" presStyleCnt="1" custScaleX="180056" custScaleY="120477">
        <dgm:presLayoutVars>
          <dgm:bulletEnabled val="1"/>
        </dgm:presLayoutVars>
      </dgm:prSet>
      <dgm:spPr/>
      <dgm:t>
        <a:bodyPr/>
        <a:lstStyle/>
        <a:p>
          <a:endParaRPr lang="es-ES"/>
        </a:p>
      </dgm:t>
    </dgm:pt>
  </dgm:ptLst>
  <dgm:cxnLst>
    <dgm:cxn modelId="{6C10B77E-C8C4-4047-97E3-DD558BEE7103}" srcId="{1DF42A0C-D27D-40DF-9C42-0DB1FB2537DA}" destId="{84A82AA0-86C3-4CB9-8383-D7E94021EAE3}" srcOrd="2" destOrd="0" parTransId="{42C3ACEF-D953-46D6-B021-B9913E18F501}" sibTransId="{EE1A12F0-3B1F-4813-9994-0F4323E75BBF}"/>
    <dgm:cxn modelId="{9293B986-7143-400D-8BA1-20E95E8C89A1}" type="presOf" srcId="{6788FECC-A788-4CB8-BD84-96BEE4A5BEB8}" destId="{49A01B08-2FC0-4F5C-82BB-368F2ABB166B}" srcOrd="0" destOrd="0" presId="urn:microsoft.com/office/officeart/2005/8/layout/vList5"/>
    <dgm:cxn modelId="{B9B01770-0749-4C13-AB01-4AE56997D4C9}" type="presOf" srcId="{F772F369-BE14-4640-B14D-8045D93ADF5B}" destId="{49A01B08-2FC0-4F5C-82BB-368F2ABB166B}" srcOrd="0" destOrd="1" presId="urn:microsoft.com/office/officeart/2005/8/layout/vList5"/>
    <dgm:cxn modelId="{75378C42-D99B-4A0B-91B6-F8ABA0881C34}" type="presOf" srcId="{2B092F0C-B19F-4D63-A89B-1BA0C4AF5853}" destId="{49A01B08-2FC0-4F5C-82BB-368F2ABB166B}" srcOrd="0" destOrd="3" presId="urn:microsoft.com/office/officeart/2005/8/layout/vList5"/>
    <dgm:cxn modelId="{209EA511-75DF-4859-9854-965AFCA92E58}" type="presOf" srcId="{84A82AA0-86C3-4CB9-8383-D7E94021EAE3}" destId="{49A01B08-2FC0-4F5C-82BB-368F2ABB166B}" srcOrd="0" destOrd="2" presId="urn:microsoft.com/office/officeart/2005/8/layout/vList5"/>
    <dgm:cxn modelId="{E6CDD004-3F7C-43B5-9268-B584E3C2111B}" srcId="{1DF42A0C-D27D-40DF-9C42-0DB1FB2537DA}" destId="{2B092F0C-B19F-4D63-A89B-1BA0C4AF5853}" srcOrd="3" destOrd="0" parTransId="{16509A1B-96FA-4BC1-9B68-B34C5BF14A75}" sibTransId="{D7EBBF5E-256D-4739-84E9-8FA2E51C21B7}"/>
    <dgm:cxn modelId="{FB162312-FCB1-48D3-8E8D-A3951A1DE85E}" type="presOf" srcId="{62B4B507-FEA6-498F-BAEF-004A00354003}" destId="{3FFA04E3-2679-4918-B541-C832A4F95EB9}" srcOrd="0" destOrd="0" presId="urn:microsoft.com/office/officeart/2005/8/layout/vList5"/>
    <dgm:cxn modelId="{FAE577D7-AEF0-4681-AA5A-1DC21EE412A3}" type="presOf" srcId="{1DF42A0C-D27D-40DF-9C42-0DB1FB2537DA}" destId="{79FE4652-EB74-4F8C-BBDE-A388D1E26999}" srcOrd="0" destOrd="0" presId="urn:microsoft.com/office/officeart/2005/8/layout/vList5"/>
    <dgm:cxn modelId="{88E33FEB-BD4F-477A-85ED-AF75E2CC5AE2}" srcId="{1DF42A0C-D27D-40DF-9C42-0DB1FB2537DA}" destId="{6788FECC-A788-4CB8-BD84-96BEE4A5BEB8}" srcOrd="0" destOrd="0" parTransId="{EC0185BE-8185-4FE3-A2CD-A4D116F689B9}" sibTransId="{D4EC6B85-881A-4088-89FA-FC7D1909F0C6}"/>
    <dgm:cxn modelId="{97F1A236-110D-452D-9B4C-2B35CE118040}" srcId="{1DF42A0C-D27D-40DF-9C42-0DB1FB2537DA}" destId="{F772F369-BE14-4640-B14D-8045D93ADF5B}" srcOrd="1" destOrd="0" parTransId="{B4DF76EF-49A3-44EE-A6BA-A9F12F8FE9C8}" sibTransId="{24C453AF-0DF0-40F4-816F-D0014D3EC685}"/>
    <dgm:cxn modelId="{0AF2F1AD-CDA1-4B25-8D82-01CD98DC88C0}" srcId="{62B4B507-FEA6-498F-BAEF-004A00354003}" destId="{1DF42A0C-D27D-40DF-9C42-0DB1FB2537DA}" srcOrd="0" destOrd="0" parTransId="{C7C5A621-AA0B-47E7-9FF1-BAB1C824855B}" sibTransId="{186CCB10-4BE9-48AD-8763-B05B203D9A37}"/>
    <dgm:cxn modelId="{61F4400A-DA30-4C45-A549-38368F3C79A2}" type="presParOf" srcId="{3FFA04E3-2679-4918-B541-C832A4F95EB9}" destId="{298739B8-759D-47BC-A3CB-D1F847ABCE16}" srcOrd="0" destOrd="0" presId="urn:microsoft.com/office/officeart/2005/8/layout/vList5"/>
    <dgm:cxn modelId="{E742C2BE-CE67-44BC-828C-B430F72EDAAF}" type="presParOf" srcId="{298739B8-759D-47BC-A3CB-D1F847ABCE16}" destId="{79FE4652-EB74-4F8C-BBDE-A388D1E26999}" srcOrd="0" destOrd="0" presId="urn:microsoft.com/office/officeart/2005/8/layout/vList5"/>
    <dgm:cxn modelId="{28AAC5E4-CFC1-46AA-B0EC-F632F3766EFD}" type="presParOf" srcId="{298739B8-759D-47BC-A3CB-D1F847ABCE16}" destId="{49A01B08-2FC0-4F5C-82BB-368F2ABB166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2B4B507-FEA6-498F-BAEF-004A0035400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
        </a:p>
      </dgm:t>
    </dgm:pt>
    <dgm:pt modelId="{1DF42A0C-D27D-40DF-9C42-0DB1FB2537DA}">
      <dgm:prSet phldrT="[Texto]"/>
      <dgm:spPr/>
      <dgm:t>
        <a:bodyPr/>
        <a:lstStyle/>
        <a:p>
          <a:r>
            <a:rPr lang="es-ES" dirty="0" smtClean="0"/>
            <a:t>1.2.3. COMPRESIBILIDAD</a:t>
          </a:r>
          <a:endParaRPr lang="es-ES" dirty="0"/>
        </a:p>
      </dgm:t>
    </dgm:pt>
    <dgm:pt modelId="{C7C5A621-AA0B-47E7-9FF1-BAB1C824855B}" type="parTrans" cxnId="{0AF2F1AD-CDA1-4B25-8D82-01CD98DC88C0}">
      <dgm:prSet/>
      <dgm:spPr/>
      <dgm:t>
        <a:bodyPr/>
        <a:lstStyle/>
        <a:p>
          <a:endParaRPr lang="es-ES"/>
        </a:p>
      </dgm:t>
    </dgm:pt>
    <dgm:pt modelId="{186CCB10-4BE9-48AD-8763-B05B203D9A37}" type="sibTrans" cxnId="{0AF2F1AD-CDA1-4B25-8D82-01CD98DC88C0}">
      <dgm:prSet/>
      <dgm:spPr/>
      <dgm:t>
        <a:bodyPr/>
        <a:lstStyle/>
        <a:p>
          <a:endParaRPr lang="es-ES"/>
        </a:p>
      </dgm:t>
    </dgm:pt>
    <dgm:pt modelId="{6788FECC-A788-4CB8-BD84-96BEE4A5BEB8}">
      <dgm:prSet phldrT="[Texto]"/>
      <dgm:spPr/>
      <dgm:t>
        <a:bodyPr/>
        <a:lstStyle/>
        <a:p>
          <a:r>
            <a:rPr lang="es-ES" dirty="0" smtClean="0"/>
            <a:t>Cambio de volumen de una sustancia debido a un cambio de presión.</a:t>
          </a:r>
          <a:endParaRPr lang="es-ES" dirty="0"/>
        </a:p>
      </dgm:t>
    </dgm:pt>
    <dgm:pt modelId="{EC0185BE-8185-4FE3-A2CD-A4D116F689B9}" type="parTrans" cxnId="{88E33FEB-BD4F-477A-85ED-AF75E2CC5AE2}">
      <dgm:prSet/>
      <dgm:spPr/>
      <dgm:t>
        <a:bodyPr/>
        <a:lstStyle/>
        <a:p>
          <a:endParaRPr lang="es-ES"/>
        </a:p>
      </dgm:t>
    </dgm:pt>
    <dgm:pt modelId="{D4EC6B85-881A-4088-89FA-FC7D1909F0C6}" type="sibTrans" cxnId="{88E33FEB-BD4F-477A-85ED-AF75E2CC5AE2}">
      <dgm:prSet/>
      <dgm:spPr/>
      <dgm:t>
        <a:bodyPr/>
        <a:lstStyle/>
        <a:p>
          <a:endParaRPr lang="es-ES"/>
        </a:p>
      </dgm:t>
    </dgm:pt>
    <dgm:pt modelId="{F772F369-BE14-4640-B14D-8045D93ADF5B}">
      <dgm:prSet phldrT="[Texto]"/>
      <dgm:spPr/>
      <dgm:t>
        <a:bodyPr/>
        <a:lstStyle/>
        <a:p>
          <a:r>
            <a:rPr lang="es-ES" dirty="0" smtClean="0"/>
            <a:t>Se mide por medio del módulo de compresibilidad.</a:t>
          </a:r>
          <a:endParaRPr lang="es-ES" dirty="0"/>
        </a:p>
      </dgm:t>
    </dgm:pt>
    <dgm:pt modelId="{B4DF76EF-49A3-44EE-A6BA-A9F12F8FE9C8}" type="parTrans" cxnId="{97F1A236-110D-452D-9B4C-2B35CE118040}">
      <dgm:prSet/>
      <dgm:spPr/>
      <dgm:t>
        <a:bodyPr/>
        <a:lstStyle/>
        <a:p>
          <a:endParaRPr lang="es-ES"/>
        </a:p>
      </dgm:t>
    </dgm:pt>
    <dgm:pt modelId="{24C453AF-0DF0-40F4-816F-D0014D3EC685}" type="sibTrans" cxnId="{97F1A236-110D-452D-9B4C-2B35CE118040}">
      <dgm:prSet/>
      <dgm:spPr/>
      <dgm:t>
        <a:bodyPr/>
        <a:lstStyle/>
        <a:p>
          <a:endParaRPr lang="es-ES"/>
        </a:p>
      </dgm:t>
    </dgm:pt>
    <dgm:pt modelId="{2B092F0C-B19F-4D63-A89B-1BA0C4AF5853}">
      <dgm:prSet phldrT="[Texto]"/>
      <dgm:spPr/>
      <dgm:t>
        <a:bodyPr/>
        <a:lstStyle/>
        <a:p>
          <a:r>
            <a:rPr lang="es-ES" dirty="0" smtClean="0"/>
            <a:t>Tiene unidades de presión.</a:t>
          </a:r>
          <a:endParaRPr lang="es-ES" dirty="0"/>
        </a:p>
      </dgm:t>
    </dgm:pt>
    <dgm:pt modelId="{16509A1B-96FA-4BC1-9B68-B34C5BF14A75}" type="parTrans" cxnId="{E6CDD004-3F7C-43B5-9268-B584E3C2111B}">
      <dgm:prSet/>
      <dgm:spPr/>
    </dgm:pt>
    <dgm:pt modelId="{D7EBBF5E-256D-4739-84E9-8FA2E51C21B7}" type="sibTrans" cxnId="{E6CDD004-3F7C-43B5-9268-B584E3C2111B}">
      <dgm:prSet/>
      <dgm:spPr/>
    </dgm:pt>
    <dgm:pt modelId="{3FFA04E3-2679-4918-B541-C832A4F95EB9}" type="pres">
      <dgm:prSet presAssocID="{62B4B507-FEA6-498F-BAEF-004A00354003}" presName="Name0" presStyleCnt="0">
        <dgm:presLayoutVars>
          <dgm:dir/>
          <dgm:animLvl val="lvl"/>
          <dgm:resizeHandles val="exact"/>
        </dgm:presLayoutVars>
      </dgm:prSet>
      <dgm:spPr/>
      <dgm:t>
        <a:bodyPr/>
        <a:lstStyle/>
        <a:p>
          <a:endParaRPr lang="es-ES"/>
        </a:p>
      </dgm:t>
    </dgm:pt>
    <dgm:pt modelId="{298739B8-759D-47BC-A3CB-D1F847ABCE16}" type="pres">
      <dgm:prSet presAssocID="{1DF42A0C-D27D-40DF-9C42-0DB1FB2537DA}" presName="linNode" presStyleCnt="0"/>
      <dgm:spPr/>
    </dgm:pt>
    <dgm:pt modelId="{79FE4652-EB74-4F8C-BBDE-A388D1E26999}" type="pres">
      <dgm:prSet presAssocID="{1DF42A0C-D27D-40DF-9C42-0DB1FB2537DA}" presName="parentText" presStyleLbl="node1" presStyleIdx="0" presStyleCnt="1">
        <dgm:presLayoutVars>
          <dgm:chMax val="1"/>
          <dgm:bulletEnabled val="1"/>
        </dgm:presLayoutVars>
      </dgm:prSet>
      <dgm:spPr/>
      <dgm:t>
        <a:bodyPr/>
        <a:lstStyle/>
        <a:p>
          <a:endParaRPr lang="es-ES"/>
        </a:p>
      </dgm:t>
    </dgm:pt>
    <dgm:pt modelId="{49A01B08-2FC0-4F5C-82BB-368F2ABB166B}" type="pres">
      <dgm:prSet presAssocID="{1DF42A0C-D27D-40DF-9C42-0DB1FB2537DA}" presName="descendantText" presStyleLbl="alignAccFollowNode1" presStyleIdx="0" presStyleCnt="1" custScaleX="180056" custScaleY="120477">
        <dgm:presLayoutVars>
          <dgm:bulletEnabled val="1"/>
        </dgm:presLayoutVars>
      </dgm:prSet>
      <dgm:spPr/>
      <dgm:t>
        <a:bodyPr/>
        <a:lstStyle/>
        <a:p>
          <a:endParaRPr lang="es-ES"/>
        </a:p>
      </dgm:t>
    </dgm:pt>
  </dgm:ptLst>
  <dgm:cxnLst>
    <dgm:cxn modelId="{0297742C-F4DC-4DA7-808A-6FD84A13E08F}" type="presOf" srcId="{2B092F0C-B19F-4D63-A89B-1BA0C4AF5853}" destId="{49A01B08-2FC0-4F5C-82BB-368F2ABB166B}" srcOrd="0" destOrd="2" presId="urn:microsoft.com/office/officeart/2005/8/layout/vList5"/>
    <dgm:cxn modelId="{E3C99229-D3B9-4284-A28C-9473AE3757D9}" type="presOf" srcId="{62B4B507-FEA6-498F-BAEF-004A00354003}" destId="{3FFA04E3-2679-4918-B541-C832A4F95EB9}" srcOrd="0" destOrd="0" presId="urn:microsoft.com/office/officeart/2005/8/layout/vList5"/>
    <dgm:cxn modelId="{ED87B5A9-FFB9-4190-8D4E-5E3AECDFCFD5}" type="presOf" srcId="{F772F369-BE14-4640-B14D-8045D93ADF5B}" destId="{49A01B08-2FC0-4F5C-82BB-368F2ABB166B}" srcOrd="0" destOrd="1" presId="urn:microsoft.com/office/officeart/2005/8/layout/vList5"/>
    <dgm:cxn modelId="{D5C2DB77-31F2-4602-9198-AF67ADE0113C}" type="presOf" srcId="{1DF42A0C-D27D-40DF-9C42-0DB1FB2537DA}" destId="{79FE4652-EB74-4F8C-BBDE-A388D1E26999}" srcOrd="0" destOrd="0" presId="urn:microsoft.com/office/officeart/2005/8/layout/vList5"/>
    <dgm:cxn modelId="{E6CDD004-3F7C-43B5-9268-B584E3C2111B}" srcId="{1DF42A0C-D27D-40DF-9C42-0DB1FB2537DA}" destId="{2B092F0C-B19F-4D63-A89B-1BA0C4AF5853}" srcOrd="2" destOrd="0" parTransId="{16509A1B-96FA-4BC1-9B68-B34C5BF14A75}" sibTransId="{D7EBBF5E-256D-4739-84E9-8FA2E51C21B7}"/>
    <dgm:cxn modelId="{88E33FEB-BD4F-477A-85ED-AF75E2CC5AE2}" srcId="{1DF42A0C-D27D-40DF-9C42-0DB1FB2537DA}" destId="{6788FECC-A788-4CB8-BD84-96BEE4A5BEB8}" srcOrd="0" destOrd="0" parTransId="{EC0185BE-8185-4FE3-A2CD-A4D116F689B9}" sibTransId="{D4EC6B85-881A-4088-89FA-FC7D1909F0C6}"/>
    <dgm:cxn modelId="{FD4B67D7-4FCE-474F-AFBC-90B0B29CB315}" type="presOf" srcId="{6788FECC-A788-4CB8-BD84-96BEE4A5BEB8}" destId="{49A01B08-2FC0-4F5C-82BB-368F2ABB166B}" srcOrd="0" destOrd="0" presId="urn:microsoft.com/office/officeart/2005/8/layout/vList5"/>
    <dgm:cxn modelId="{97F1A236-110D-452D-9B4C-2B35CE118040}" srcId="{1DF42A0C-D27D-40DF-9C42-0DB1FB2537DA}" destId="{F772F369-BE14-4640-B14D-8045D93ADF5B}" srcOrd="1" destOrd="0" parTransId="{B4DF76EF-49A3-44EE-A6BA-A9F12F8FE9C8}" sibTransId="{24C453AF-0DF0-40F4-816F-D0014D3EC685}"/>
    <dgm:cxn modelId="{0AF2F1AD-CDA1-4B25-8D82-01CD98DC88C0}" srcId="{62B4B507-FEA6-498F-BAEF-004A00354003}" destId="{1DF42A0C-D27D-40DF-9C42-0DB1FB2537DA}" srcOrd="0" destOrd="0" parTransId="{C7C5A621-AA0B-47E7-9FF1-BAB1C824855B}" sibTransId="{186CCB10-4BE9-48AD-8763-B05B203D9A37}"/>
    <dgm:cxn modelId="{6E5AB900-7F39-4FB4-AF44-4F35B956F72F}" type="presParOf" srcId="{3FFA04E3-2679-4918-B541-C832A4F95EB9}" destId="{298739B8-759D-47BC-A3CB-D1F847ABCE16}" srcOrd="0" destOrd="0" presId="urn:microsoft.com/office/officeart/2005/8/layout/vList5"/>
    <dgm:cxn modelId="{6FAD7DC8-36B3-4B6D-883C-D09AB94AB0C4}" type="presParOf" srcId="{298739B8-759D-47BC-A3CB-D1F847ABCE16}" destId="{79FE4652-EB74-4F8C-BBDE-A388D1E26999}" srcOrd="0" destOrd="0" presId="urn:microsoft.com/office/officeart/2005/8/layout/vList5"/>
    <dgm:cxn modelId="{6A52CB3F-02CA-488F-8791-BD460E830220}" type="presParOf" srcId="{298739B8-759D-47BC-A3CB-D1F847ABCE16}" destId="{49A01B08-2FC0-4F5C-82BB-368F2ABB166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2B4B507-FEA6-498F-BAEF-004A0035400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
        </a:p>
      </dgm:t>
    </dgm:pt>
    <dgm:pt modelId="{1DF42A0C-D27D-40DF-9C42-0DB1FB2537DA}">
      <dgm:prSet phldrT="[Texto]"/>
      <dgm:spPr/>
      <dgm:t>
        <a:bodyPr/>
        <a:lstStyle/>
        <a:p>
          <a:r>
            <a:rPr lang="es-ES" dirty="0" smtClean="0"/>
            <a:t>1.2.4.</a:t>
          </a:r>
        </a:p>
        <a:p>
          <a:r>
            <a:rPr lang="es-ES" dirty="0" smtClean="0"/>
            <a:t>DENSIDAD</a:t>
          </a:r>
          <a:endParaRPr lang="es-ES" dirty="0"/>
        </a:p>
      </dgm:t>
    </dgm:pt>
    <dgm:pt modelId="{C7C5A621-AA0B-47E7-9FF1-BAB1C824855B}" type="parTrans" cxnId="{0AF2F1AD-CDA1-4B25-8D82-01CD98DC88C0}">
      <dgm:prSet/>
      <dgm:spPr/>
      <dgm:t>
        <a:bodyPr/>
        <a:lstStyle/>
        <a:p>
          <a:endParaRPr lang="es-ES"/>
        </a:p>
      </dgm:t>
    </dgm:pt>
    <dgm:pt modelId="{186CCB10-4BE9-48AD-8763-B05B203D9A37}" type="sibTrans" cxnId="{0AF2F1AD-CDA1-4B25-8D82-01CD98DC88C0}">
      <dgm:prSet/>
      <dgm:spPr/>
      <dgm:t>
        <a:bodyPr/>
        <a:lstStyle/>
        <a:p>
          <a:endParaRPr lang="es-ES"/>
        </a:p>
      </dgm:t>
    </dgm:pt>
    <dgm:pt modelId="{6788FECC-A788-4CB8-BD84-96BEE4A5BEB8}">
      <dgm:prSet phldrT="[Texto]"/>
      <dgm:spPr/>
      <dgm:t>
        <a:bodyPr/>
        <a:lstStyle/>
        <a:p>
          <a:r>
            <a:rPr lang="es-ES" dirty="0" smtClean="0"/>
            <a:t>Es la cantidad de masa por unidad de volumen de una sustancia.</a:t>
          </a:r>
          <a:endParaRPr lang="es-ES" dirty="0"/>
        </a:p>
      </dgm:t>
    </dgm:pt>
    <dgm:pt modelId="{EC0185BE-8185-4FE3-A2CD-A4D116F689B9}" type="parTrans" cxnId="{88E33FEB-BD4F-477A-85ED-AF75E2CC5AE2}">
      <dgm:prSet/>
      <dgm:spPr/>
      <dgm:t>
        <a:bodyPr/>
        <a:lstStyle/>
        <a:p>
          <a:endParaRPr lang="es-ES"/>
        </a:p>
      </dgm:t>
    </dgm:pt>
    <dgm:pt modelId="{D4EC6B85-881A-4088-89FA-FC7D1909F0C6}" type="sibTrans" cxnId="{88E33FEB-BD4F-477A-85ED-AF75E2CC5AE2}">
      <dgm:prSet/>
      <dgm:spPr/>
      <dgm:t>
        <a:bodyPr/>
        <a:lstStyle/>
        <a:p>
          <a:endParaRPr lang="es-ES"/>
        </a:p>
      </dgm:t>
    </dgm:pt>
    <dgm:pt modelId="{F772F369-BE14-4640-B14D-8045D93ADF5B}">
      <dgm:prSet phldrT="[Texto]"/>
      <dgm:spPr/>
      <dgm:t>
        <a:bodyPr/>
        <a:lstStyle/>
        <a:p>
          <a:r>
            <a:rPr lang="es-ES" dirty="0" smtClean="0"/>
            <a:t>Indica la compactibilidad de una sustancia.</a:t>
          </a:r>
          <a:endParaRPr lang="es-ES" dirty="0"/>
        </a:p>
      </dgm:t>
    </dgm:pt>
    <dgm:pt modelId="{B4DF76EF-49A3-44EE-A6BA-A9F12F8FE9C8}" type="parTrans" cxnId="{97F1A236-110D-452D-9B4C-2B35CE118040}">
      <dgm:prSet/>
      <dgm:spPr/>
      <dgm:t>
        <a:bodyPr/>
        <a:lstStyle/>
        <a:p>
          <a:endParaRPr lang="es-ES"/>
        </a:p>
      </dgm:t>
    </dgm:pt>
    <dgm:pt modelId="{24C453AF-0DF0-40F4-816F-D0014D3EC685}" type="sibTrans" cxnId="{97F1A236-110D-452D-9B4C-2B35CE118040}">
      <dgm:prSet/>
      <dgm:spPr/>
      <dgm:t>
        <a:bodyPr/>
        <a:lstStyle/>
        <a:p>
          <a:endParaRPr lang="es-ES"/>
        </a:p>
      </dgm:t>
    </dgm:pt>
    <dgm:pt modelId="{2B092F0C-B19F-4D63-A89B-1BA0C4AF5853}">
      <dgm:prSet phldrT="[Texto]"/>
      <dgm:spPr/>
      <dgm:t>
        <a:bodyPr/>
        <a:lstStyle/>
        <a:p>
          <a:r>
            <a:rPr lang="es-ES" b="1" dirty="0" smtClean="0"/>
            <a:t> </a:t>
          </a:r>
          <a:r>
            <a:rPr lang="es-ES" b="1" dirty="0" smtClean="0">
              <a:latin typeface="Symbol" pitchFamily="18" charset="2"/>
            </a:rPr>
            <a:t>r</a:t>
          </a:r>
          <a:r>
            <a:rPr lang="es-ES" b="1" dirty="0" smtClean="0"/>
            <a:t> = m/V</a:t>
          </a:r>
          <a:endParaRPr lang="es-ES" dirty="0"/>
        </a:p>
      </dgm:t>
    </dgm:pt>
    <dgm:pt modelId="{16509A1B-96FA-4BC1-9B68-B34C5BF14A75}" type="parTrans" cxnId="{E6CDD004-3F7C-43B5-9268-B584E3C2111B}">
      <dgm:prSet/>
      <dgm:spPr/>
    </dgm:pt>
    <dgm:pt modelId="{D7EBBF5E-256D-4739-84E9-8FA2E51C21B7}" type="sibTrans" cxnId="{E6CDD004-3F7C-43B5-9268-B584E3C2111B}">
      <dgm:prSet/>
      <dgm:spPr/>
    </dgm:pt>
    <dgm:pt modelId="{3FFA04E3-2679-4918-B541-C832A4F95EB9}" type="pres">
      <dgm:prSet presAssocID="{62B4B507-FEA6-498F-BAEF-004A00354003}" presName="Name0" presStyleCnt="0">
        <dgm:presLayoutVars>
          <dgm:dir/>
          <dgm:animLvl val="lvl"/>
          <dgm:resizeHandles val="exact"/>
        </dgm:presLayoutVars>
      </dgm:prSet>
      <dgm:spPr/>
      <dgm:t>
        <a:bodyPr/>
        <a:lstStyle/>
        <a:p>
          <a:endParaRPr lang="es-ES"/>
        </a:p>
      </dgm:t>
    </dgm:pt>
    <dgm:pt modelId="{298739B8-759D-47BC-A3CB-D1F847ABCE16}" type="pres">
      <dgm:prSet presAssocID="{1DF42A0C-D27D-40DF-9C42-0DB1FB2537DA}" presName="linNode" presStyleCnt="0"/>
      <dgm:spPr/>
    </dgm:pt>
    <dgm:pt modelId="{79FE4652-EB74-4F8C-BBDE-A388D1E26999}" type="pres">
      <dgm:prSet presAssocID="{1DF42A0C-D27D-40DF-9C42-0DB1FB2537DA}" presName="parentText" presStyleLbl="node1" presStyleIdx="0" presStyleCnt="1">
        <dgm:presLayoutVars>
          <dgm:chMax val="1"/>
          <dgm:bulletEnabled val="1"/>
        </dgm:presLayoutVars>
      </dgm:prSet>
      <dgm:spPr/>
      <dgm:t>
        <a:bodyPr/>
        <a:lstStyle/>
        <a:p>
          <a:endParaRPr lang="es-ES"/>
        </a:p>
      </dgm:t>
    </dgm:pt>
    <dgm:pt modelId="{49A01B08-2FC0-4F5C-82BB-368F2ABB166B}" type="pres">
      <dgm:prSet presAssocID="{1DF42A0C-D27D-40DF-9C42-0DB1FB2537DA}" presName="descendantText" presStyleLbl="alignAccFollowNode1" presStyleIdx="0" presStyleCnt="1" custScaleX="180056" custScaleY="120477">
        <dgm:presLayoutVars>
          <dgm:bulletEnabled val="1"/>
        </dgm:presLayoutVars>
      </dgm:prSet>
      <dgm:spPr/>
      <dgm:t>
        <a:bodyPr/>
        <a:lstStyle/>
        <a:p>
          <a:endParaRPr lang="es-ES"/>
        </a:p>
      </dgm:t>
    </dgm:pt>
  </dgm:ptLst>
  <dgm:cxnLst>
    <dgm:cxn modelId="{92268B34-E58D-40A9-ACFF-74E201504901}" type="presOf" srcId="{1DF42A0C-D27D-40DF-9C42-0DB1FB2537DA}" destId="{79FE4652-EB74-4F8C-BBDE-A388D1E26999}" srcOrd="0" destOrd="0" presId="urn:microsoft.com/office/officeart/2005/8/layout/vList5"/>
    <dgm:cxn modelId="{9D859D4D-733D-4415-A51F-E503EF3F318E}" type="presOf" srcId="{6788FECC-A788-4CB8-BD84-96BEE4A5BEB8}" destId="{49A01B08-2FC0-4F5C-82BB-368F2ABB166B}" srcOrd="0" destOrd="0" presId="urn:microsoft.com/office/officeart/2005/8/layout/vList5"/>
    <dgm:cxn modelId="{F68F3039-71E7-4C79-B07A-6330245C77EE}" type="presOf" srcId="{2B092F0C-B19F-4D63-A89B-1BA0C4AF5853}" destId="{49A01B08-2FC0-4F5C-82BB-368F2ABB166B}" srcOrd="0" destOrd="2" presId="urn:microsoft.com/office/officeart/2005/8/layout/vList5"/>
    <dgm:cxn modelId="{E6CDD004-3F7C-43B5-9268-B584E3C2111B}" srcId="{1DF42A0C-D27D-40DF-9C42-0DB1FB2537DA}" destId="{2B092F0C-B19F-4D63-A89B-1BA0C4AF5853}" srcOrd="2" destOrd="0" parTransId="{16509A1B-96FA-4BC1-9B68-B34C5BF14A75}" sibTransId="{D7EBBF5E-256D-4739-84E9-8FA2E51C21B7}"/>
    <dgm:cxn modelId="{88E33FEB-BD4F-477A-85ED-AF75E2CC5AE2}" srcId="{1DF42A0C-D27D-40DF-9C42-0DB1FB2537DA}" destId="{6788FECC-A788-4CB8-BD84-96BEE4A5BEB8}" srcOrd="0" destOrd="0" parTransId="{EC0185BE-8185-4FE3-A2CD-A4D116F689B9}" sibTransId="{D4EC6B85-881A-4088-89FA-FC7D1909F0C6}"/>
    <dgm:cxn modelId="{61D54954-3FF4-43FE-9239-6769EE31F8EB}" type="presOf" srcId="{F772F369-BE14-4640-B14D-8045D93ADF5B}" destId="{49A01B08-2FC0-4F5C-82BB-368F2ABB166B}" srcOrd="0" destOrd="1" presId="urn:microsoft.com/office/officeart/2005/8/layout/vList5"/>
    <dgm:cxn modelId="{97F1A236-110D-452D-9B4C-2B35CE118040}" srcId="{1DF42A0C-D27D-40DF-9C42-0DB1FB2537DA}" destId="{F772F369-BE14-4640-B14D-8045D93ADF5B}" srcOrd="1" destOrd="0" parTransId="{B4DF76EF-49A3-44EE-A6BA-A9F12F8FE9C8}" sibTransId="{24C453AF-0DF0-40F4-816F-D0014D3EC685}"/>
    <dgm:cxn modelId="{5619678B-817B-4E7B-8155-70B94AFD44FE}" type="presOf" srcId="{62B4B507-FEA6-498F-BAEF-004A00354003}" destId="{3FFA04E3-2679-4918-B541-C832A4F95EB9}" srcOrd="0" destOrd="0" presId="urn:microsoft.com/office/officeart/2005/8/layout/vList5"/>
    <dgm:cxn modelId="{0AF2F1AD-CDA1-4B25-8D82-01CD98DC88C0}" srcId="{62B4B507-FEA6-498F-BAEF-004A00354003}" destId="{1DF42A0C-D27D-40DF-9C42-0DB1FB2537DA}" srcOrd="0" destOrd="0" parTransId="{C7C5A621-AA0B-47E7-9FF1-BAB1C824855B}" sibTransId="{186CCB10-4BE9-48AD-8763-B05B203D9A37}"/>
    <dgm:cxn modelId="{6DB9DDB7-CD63-4B19-9B8B-CC17BB10A51A}" type="presParOf" srcId="{3FFA04E3-2679-4918-B541-C832A4F95EB9}" destId="{298739B8-759D-47BC-A3CB-D1F847ABCE16}" srcOrd="0" destOrd="0" presId="urn:microsoft.com/office/officeart/2005/8/layout/vList5"/>
    <dgm:cxn modelId="{03AEA934-3846-418F-B213-7AD5D74EF84C}" type="presParOf" srcId="{298739B8-759D-47BC-A3CB-D1F847ABCE16}" destId="{79FE4652-EB74-4F8C-BBDE-A388D1E26999}" srcOrd="0" destOrd="0" presId="urn:microsoft.com/office/officeart/2005/8/layout/vList5"/>
    <dgm:cxn modelId="{AD408426-3C62-484B-BDAA-5FBA436216B8}" type="presParOf" srcId="{298739B8-759D-47BC-A3CB-D1F847ABCE16}" destId="{49A01B08-2FC0-4F5C-82BB-368F2ABB166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2B4B507-FEA6-498F-BAEF-004A0035400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
        </a:p>
      </dgm:t>
    </dgm:pt>
    <dgm:pt modelId="{1DF42A0C-D27D-40DF-9C42-0DB1FB2537DA}">
      <dgm:prSet phldrT="[Texto]"/>
      <dgm:spPr/>
      <dgm:t>
        <a:bodyPr/>
        <a:lstStyle/>
        <a:p>
          <a:r>
            <a:rPr lang="es-ES" dirty="0" smtClean="0"/>
            <a:t>1.2.5.</a:t>
          </a:r>
        </a:p>
        <a:p>
          <a:r>
            <a:rPr lang="es-ES" dirty="0" smtClean="0"/>
            <a:t>PESO ESPECÍFICO</a:t>
          </a:r>
          <a:endParaRPr lang="es-ES" dirty="0"/>
        </a:p>
      </dgm:t>
    </dgm:pt>
    <dgm:pt modelId="{C7C5A621-AA0B-47E7-9FF1-BAB1C824855B}" type="parTrans" cxnId="{0AF2F1AD-CDA1-4B25-8D82-01CD98DC88C0}">
      <dgm:prSet/>
      <dgm:spPr/>
      <dgm:t>
        <a:bodyPr/>
        <a:lstStyle/>
        <a:p>
          <a:endParaRPr lang="es-ES"/>
        </a:p>
      </dgm:t>
    </dgm:pt>
    <dgm:pt modelId="{186CCB10-4BE9-48AD-8763-B05B203D9A37}" type="sibTrans" cxnId="{0AF2F1AD-CDA1-4B25-8D82-01CD98DC88C0}">
      <dgm:prSet/>
      <dgm:spPr/>
      <dgm:t>
        <a:bodyPr/>
        <a:lstStyle/>
        <a:p>
          <a:endParaRPr lang="es-ES"/>
        </a:p>
      </dgm:t>
    </dgm:pt>
    <dgm:pt modelId="{6788FECC-A788-4CB8-BD84-96BEE4A5BEB8}">
      <dgm:prSet phldrT="[Texto]"/>
      <dgm:spPr/>
      <dgm:t>
        <a:bodyPr/>
        <a:lstStyle/>
        <a:p>
          <a:r>
            <a:rPr lang="es-ES" dirty="0" smtClean="0"/>
            <a:t>Es la cantidad de peso</a:t>
          </a:r>
          <a:r>
            <a:rPr lang="es-ES" baseline="-25000" dirty="0" smtClean="0"/>
            <a:t> </a:t>
          </a:r>
          <a:r>
            <a:rPr lang="es-ES" dirty="0" smtClean="0"/>
            <a:t>por unidad de volumen de una sustancia.</a:t>
          </a:r>
          <a:endParaRPr lang="es-ES" dirty="0"/>
        </a:p>
      </dgm:t>
    </dgm:pt>
    <dgm:pt modelId="{EC0185BE-8185-4FE3-A2CD-A4D116F689B9}" type="parTrans" cxnId="{88E33FEB-BD4F-477A-85ED-AF75E2CC5AE2}">
      <dgm:prSet/>
      <dgm:spPr/>
      <dgm:t>
        <a:bodyPr/>
        <a:lstStyle/>
        <a:p>
          <a:endParaRPr lang="es-ES"/>
        </a:p>
      </dgm:t>
    </dgm:pt>
    <dgm:pt modelId="{D4EC6B85-881A-4088-89FA-FC7D1909F0C6}" type="sibTrans" cxnId="{88E33FEB-BD4F-477A-85ED-AF75E2CC5AE2}">
      <dgm:prSet/>
      <dgm:spPr/>
      <dgm:t>
        <a:bodyPr/>
        <a:lstStyle/>
        <a:p>
          <a:endParaRPr lang="es-ES"/>
        </a:p>
      </dgm:t>
    </dgm:pt>
    <dgm:pt modelId="{2B092F0C-B19F-4D63-A89B-1BA0C4AF5853}">
      <dgm:prSet phldrT="[Texto]"/>
      <dgm:spPr/>
      <dgm:t>
        <a:bodyPr/>
        <a:lstStyle/>
        <a:p>
          <a:r>
            <a:rPr lang="es-ES" dirty="0" smtClean="0"/>
            <a:t>Se calcula por: </a:t>
          </a:r>
          <a:r>
            <a:rPr lang="es-ES" b="1" dirty="0" smtClean="0">
              <a:latin typeface="Symbol" pitchFamily="18" charset="2"/>
            </a:rPr>
            <a:t>g</a:t>
          </a:r>
          <a:r>
            <a:rPr lang="es-ES" b="1" dirty="0" smtClean="0"/>
            <a:t> = w/V</a:t>
          </a:r>
          <a:endParaRPr lang="es-ES" b="1" dirty="0"/>
        </a:p>
      </dgm:t>
    </dgm:pt>
    <dgm:pt modelId="{16509A1B-96FA-4BC1-9B68-B34C5BF14A75}" type="parTrans" cxnId="{E6CDD004-3F7C-43B5-9268-B584E3C2111B}">
      <dgm:prSet/>
      <dgm:spPr/>
    </dgm:pt>
    <dgm:pt modelId="{D7EBBF5E-256D-4739-84E9-8FA2E51C21B7}" type="sibTrans" cxnId="{E6CDD004-3F7C-43B5-9268-B584E3C2111B}">
      <dgm:prSet/>
      <dgm:spPr/>
    </dgm:pt>
    <dgm:pt modelId="{D99FB526-B5C4-4602-9236-6FFA9C1AC78A}">
      <dgm:prSet phldrT="[Texto]"/>
      <dgm:spPr/>
      <dgm:t>
        <a:bodyPr/>
        <a:lstStyle/>
        <a:p>
          <a:r>
            <a:rPr lang="es-ES" dirty="0" smtClean="0"/>
            <a:t>Donde w = mg</a:t>
          </a:r>
          <a:endParaRPr lang="es-ES" dirty="0"/>
        </a:p>
      </dgm:t>
    </dgm:pt>
    <dgm:pt modelId="{941D32FD-2E93-4C82-920C-B329140C9AC6}" type="parTrans" cxnId="{FDC07EBF-EBA7-4935-B078-61953C5FAE5B}">
      <dgm:prSet/>
      <dgm:spPr/>
    </dgm:pt>
    <dgm:pt modelId="{09B2AC27-154C-4FC4-BF17-46DCAFB8EC46}" type="sibTrans" cxnId="{FDC07EBF-EBA7-4935-B078-61953C5FAE5B}">
      <dgm:prSet/>
      <dgm:spPr/>
    </dgm:pt>
    <dgm:pt modelId="{55F29323-409C-4C10-914A-070957D5CC62}">
      <dgm:prSet phldrT="[Texto]"/>
      <dgm:spPr/>
      <dgm:t>
        <a:bodyPr/>
        <a:lstStyle/>
        <a:p>
          <a:r>
            <a:rPr lang="es-ES" dirty="0" smtClean="0"/>
            <a:t>O también:</a:t>
          </a:r>
          <a:r>
            <a:rPr lang="es-ES" dirty="0" smtClean="0">
              <a:latin typeface="Symbol" pitchFamily="18" charset="2"/>
            </a:rPr>
            <a:t> </a:t>
          </a:r>
          <a:r>
            <a:rPr lang="es-ES" b="1" dirty="0" smtClean="0">
              <a:latin typeface="Symbol" pitchFamily="18" charset="2"/>
            </a:rPr>
            <a:t>g</a:t>
          </a:r>
          <a:r>
            <a:rPr lang="es-ES" b="1" dirty="0" smtClean="0"/>
            <a:t> = </a:t>
          </a:r>
          <a:r>
            <a:rPr lang="es-ES" b="1" dirty="0" err="1" smtClean="0">
              <a:latin typeface="Symbol" pitchFamily="18" charset="2"/>
            </a:rPr>
            <a:t>r·</a:t>
          </a:r>
          <a:r>
            <a:rPr lang="es-ES" b="1" dirty="0" err="1" smtClean="0"/>
            <a:t>g</a:t>
          </a:r>
          <a:endParaRPr lang="es-ES" b="1" dirty="0"/>
        </a:p>
      </dgm:t>
    </dgm:pt>
    <dgm:pt modelId="{794C811B-8385-41B2-B524-695B08EE5269}" type="parTrans" cxnId="{D2D22D07-4464-4FCA-A0C2-488A567838D4}">
      <dgm:prSet/>
      <dgm:spPr/>
    </dgm:pt>
    <dgm:pt modelId="{5EAEE9C1-93C4-415E-8FAF-B92BCFD65842}" type="sibTrans" cxnId="{D2D22D07-4464-4FCA-A0C2-488A567838D4}">
      <dgm:prSet/>
      <dgm:spPr/>
    </dgm:pt>
    <dgm:pt modelId="{3FFA04E3-2679-4918-B541-C832A4F95EB9}" type="pres">
      <dgm:prSet presAssocID="{62B4B507-FEA6-498F-BAEF-004A00354003}" presName="Name0" presStyleCnt="0">
        <dgm:presLayoutVars>
          <dgm:dir/>
          <dgm:animLvl val="lvl"/>
          <dgm:resizeHandles val="exact"/>
        </dgm:presLayoutVars>
      </dgm:prSet>
      <dgm:spPr/>
      <dgm:t>
        <a:bodyPr/>
        <a:lstStyle/>
        <a:p>
          <a:endParaRPr lang="es-ES"/>
        </a:p>
      </dgm:t>
    </dgm:pt>
    <dgm:pt modelId="{298739B8-759D-47BC-A3CB-D1F847ABCE16}" type="pres">
      <dgm:prSet presAssocID="{1DF42A0C-D27D-40DF-9C42-0DB1FB2537DA}" presName="linNode" presStyleCnt="0"/>
      <dgm:spPr/>
    </dgm:pt>
    <dgm:pt modelId="{79FE4652-EB74-4F8C-BBDE-A388D1E26999}" type="pres">
      <dgm:prSet presAssocID="{1DF42A0C-D27D-40DF-9C42-0DB1FB2537DA}" presName="parentText" presStyleLbl="node1" presStyleIdx="0" presStyleCnt="1">
        <dgm:presLayoutVars>
          <dgm:chMax val="1"/>
          <dgm:bulletEnabled val="1"/>
        </dgm:presLayoutVars>
      </dgm:prSet>
      <dgm:spPr/>
      <dgm:t>
        <a:bodyPr/>
        <a:lstStyle/>
        <a:p>
          <a:endParaRPr lang="es-ES"/>
        </a:p>
      </dgm:t>
    </dgm:pt>
    <dgm:pt modelId="{49A01B08-2FC0-4F5C-82BB-368F2ABB166B}" type="pres">
      <dgm:prSet presAssocID="{1DF42A0C-D27D-40DF-9C42-0DB1FB2537DA}" presName="descendantText" presStyleLbl="alignAccFollowNode1" presStyleIdx="0" presStyleCnt="1" custScaleX="180056" custScaleY="120477">
        <dgm:presLayoutVars>
          <dgm:bulletEnabled val="1"/>
        </dgm:presLayoutVars>
      </dgm:prSet>
      <dgm:spPr/>
      <dgm:t>
        <a:bodyPr/>
        <a:lstStyle/>
        <a:p>
          <a:endParaRPr lang="es-ES"/>
        </a:p>
      </dgm:t>
    </dgm:pt>
  </dgm:ptLst>
  <dgm:cxnLst>
    <dgm:cxn modelId="{D2D22D07-4464-4FCA-A0C2-488A567838D4}" srcId="{1DF42A0C-D27D-40DF-9C42-0DB1FB2537DA}" destId="{55F29323-409C-4C10-914A-070957D5CC62}" srcOrd="3" destOrd="0" parTransId="{794C811B-8385-41B2-B524-695B08EE5269}" sibTransId="{5EAEE9C1-93C4-415E-8FAF-B92BCFD65842}"/>
    <dgm:cxn modelId="{AE9ABC5A-62B6-4F9A-84C7-A1759F96C30E}" type="presOf" srcId="{2B092F0C-B19F-4D63-A89B-1BA0C4AF5853}" destId="{49A01B08-2FC0-4F5C-82BB-368F2ABB166B}" srcOrd="0" destOrd="1" presId="urn:microsoft.com/office/officeart/2005/8/layout/vList5"/>
    <dgm:cxn modelId="{D3547D02-F24C-41A8-87F0-38F775A764DF}" type="presOf" srcId="{1DF42A0C-D27D-40DF-9C42-0DB1FB2537DA}" destId="{79FE4652-EB74-4F8C-BBDE-A388D1E26999}" srcOrd="0" destOrd="0" presId="urn:microsoft.com/office/officeart/2005/8/layout/vList5"/>
    <dgm:cxn modelId="{E6CDD004-3F7C-43B5-9268-B584E3C2111B}" srcId="{1DF42A0C-D27D-40DF-9C42-0DB1FB2537DA}" destId="{2B092F0C-B19F-4D63-A89B-1BA0C4AF5853}" srcOrd="1" destOrd="0" parTransId="{16509A1B-96FA-4BC1-9B68-B34C5BF14A75}" sibTransId="{D7EBBF5E-256D-4739-84E9-8FA2E51C21B7}"/>
    <dgm:cxn modelId="{91F1AF3E-2A43-4735-8343-0F43AEC3EE79}" type="presOf" srcId="{62B4B507-FEA6-498F-BAEF-004A00354003}" destId="{3FFA04E3-2679-4918-B541-C832A4F95EB9}" srcOrd="0" destOrd="0" presId="urn:microsoft.com/office/officeart/2005/8/layout/vList5"/>
    <dgm:cxn modelId="{88E33FEB-BD4F-477A-85ED-AF75E2CC5AE2}" srcId="{1DF42A0C-D27D-40DF-9C42-0DB1FB2537DA}" destId="{6788FECC-A788-4CB8-BD84-96BEE4A5BEB8}" srcOrd="0" destOrd="0" parTransId="{EC0185BE-8185-4FE3-A2CD-A4D116F689B9}" sibTransId="{D4EC6B85-881A-4088-89FA-FC7D1909F0C6}"/>
    <dgm:cxn modelId="{DF7B7BCF-F04B-4E03-92ED-072DB33BA68D}" type="presOf" srcId="{D99FB526-B5C4-4602-9236-6FFA9C1AC78A}" destId="{49A01B08-2FC0-4F5C-82BB-368F2ABB166B}" srcOrd="0" destOrd="2" presId="urn:microsoft.com/office/officeart/2005/8/layout/vList5"/>
    <dgm:cxn modelId="{F2D4AFF1-859D-42A2-9BF6-60767BFBB4FA}" type="presOf" srcId="{6788FECC-A788-4CB8-BD84-96BEE4A5BEB8}" destId="{49A01B08-2FC0-4F5C-82BB-368F2ABB166B}" srcOrd="0" destOrd="0" presId="urn:microsoft.com/office/officeart/2005/8/layout/vList5"/>
    <dgm:cxn modelId="{8D10BE4B-50E3-430C-A4ED-488CF3F462B9}" type="presOf" srcId="{55F29323-409C-4C10-914A-070957D5CC62}" destId="{49A01B08-2FC0-4F5C-82BB-368F2ABB166B}" srcOrd="0" destOrd="3" presId="urn:microsoft.com/office/officeart/2005/8/layout/vList5"/>
    <dgm:cxn modelId="{FDC07EBF-EBA7-4935-B078-61953C5FAE5B}" srcId="{1DF42A0C-D27D-40DF-9C42-0DB1FB2537DA}" destId="{D99FB526-B5C4-4602-9236-6FFA9C1AC78A}" srcOrd="2" destOrd="0" parTransId="{941D32FD-2E93-4C82-920C-B329140C9AC6}" sibTransId="{09B2AC27-154C-4FC4-BF17-46DCAFB8EC46}"/>
    <dgm:cxn modelId="{0AF2F1AD-CDA1-4B25-8D82-01CD98DC88C0}" srcId="{62B4B507-FEA6-498F-BAEF-004A00354003}" destId="{1DF42A0C-D27D-40DF-9C42-0DB1FB2537DA}" srcOrd="0" destOrd="0" parTransId="{C7C5A621-AA0B-47E7-9FF1-BAB1C824855B}" sibTransId="{186CCB10-4BE9-48AD-8763-B05B203D9A37}"/>
    <dgm:cxn modelId="{B9F6576D-EAA5-4B23-A23F-84167A06A7B2}" type="presParOf" srcId="{3FFA04E3-2679-4918-B541-C832A4F95EB9}" destId="{298739B8-759D-47BC-A3CB-D1F847ABCE16}" srcOrd="0" destOrd="0" presId="urn:microsoft.com/office/officeart/2005/8/layout/vList5"/>
    <dgm:cxn modelId="{598A8C65-F4ED-4514-A78C-FDEC544353B7}" type="presParOf" srcId="{298739B8-759D-47BC-A3CB-D1F847ABCE16}" destId="{79FE4652-EB74-4F8C-BBDE-A388D1E26999}" srcOrd="0" destOrd="0" presId="urn:microsoft.com/office/officeart/2005/8/layout/vList5"/>
    <dgm:cxn modelId="{5D62E6BA-D5A9-45DD-8451-1285D7D04247}" type="presParOf" srcId="{298739B8-759D-47BC-A3CB-D1F847ABCE16}" destId="{49A01B08-2FC0-4F5C-82BB-368F2ABB166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2B4B507-FEA6-498F-BAEF-004A0035400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
        </a:p>
      </dgm:t>
    </dgm:pt>
    <dgm:pt modelId="{1DF42A0C-D27D-40DF-9C42-0DB1FB2537DA}">
      <dgm:prSet phldrT="[Texto]"/>
      <dgm:spPr/>
      <dgm:t>
        <a:bodyPr/>
        <a:lstStyle/>
        <a:p>
          <a:r>
            <a:rPr lang="es-ES" dirty="0" smtClean="0"/>
            <a:t>1.2.6.</a:t>
          </a:r>
        </a:p>
        <a:p>
          <a:r>
            <a:rPr lang="es-ES" dirty="0" smtClean="0"/>
            <a:t>DENSIDAD RELATIVA</a:t>
          </a:r>
          <a:endParaRPr lang="es-ES" dirty="0"/>
        </a:p>
      </dgm:t>
    </dgm:pt>
    <dgm:pt modelId="{C7C5A621-AA0B-47E7-9FF1-BAB1C824855B}" type="parTrans" cxnId="{0AF2F1AD-CDA1-4B25-8D82-01CD98DC88C0}">
      <dgm:prSet/>
      <dgm:spPr/>
      <dgm:t>
        <a:bodyPr/>
        <a:lstStyle/>
        <a:p>
          <a:endParaRPr lang="es-ES"/>
        </a:p>
      </dgm:t>
    </dgm:pt>
    <dgm:pt modelId="{186CCB10-4BE9-48AD-8763-B05B203D9A37}" type="sibTrans" cxnId="{0AF2F1AD-CDA1-4B25-8D82-01CD98DC88C0}">
      <dgm:prSet/>
      <dgm:spPr/>
      <dgm:t>
        <a:bodyPr/>
        <a:lstStyle/>
        <a:p>
          <a:endParaRPr lang="es-ES"/>
        </a:p>
      </dgm:t>
    </dgm:pt>
    <dgm:pt modelId="{6788FECC-A788-4CB8-BD84-96BEE4A5BEB8}">
      <dgm:prSet phldrT="[Texto]" custT="1"/>
      <dgm:spPr/>
      <dgm:t>
        <a:bodyPr/>
        <a:lstStyle/>
        <a:p>
          <a:pPr marL="285750" indent="0" defTabSz="1466850">
            <a:lnSpc>
              <a:spcPct val="90000"/>
            </a:lnSpc>
            <a:spcBef>
              <a:spcPct val="0"/>
            </a:spcBef>
            <a:spcAft>
              <a:spcPct val="15000"/>
            </a:spcAft>
            <a:buNone/>
          </a:pPr>
          <a:r>
            <a:rPr lang="es-ES" sz="3200" dirty="0" smtClean="0"/>
            <a:t>Cociente de la densidad de una sustancia a la densidad del agua, a 4ºC.</a:t>
          </a:r>
          <a:endParaRPr lang="es-ES" sz="3200" dirty="0"/>
        </a:p>
      </dgm:t>
    </dgm:pt>
    <dgm:pt modelId="{EC0185BE-8185-4FE3-A2CD-A4D116F689B9}" type="parTrans" cxnId="{88E33FEB-BD4F-477A-85ED-AF75E2CC5AE2}">
      <dgm:prSet/>
      <dgm:spPr/>
      <dgm:t>
        <a:bodyPr/>
        <a:lstStyle/>
        <a:p>
          <a:endParaRPr lang="es-ES"/>
        </a:p>
      </dgm:t>
    </dgm:pt>
    <dgm:pt modelId="{D4EC6B85-881A-4088-89FA-FC7D1909F0C6}" type="sibTrans" cxnId="{88E33FEB-BD4F-477A-85ED-AF75E2CC5AE2}">
      <dgm:prSet/>
      <dgm:spPr/>
      <dgm:t>
        <a:bodyPr/>
        <a:lstStyle/>
        <a:p>
          <a:endParaRPr lang="es-ES"/>
        </a:p>
      </dgm:t>
    </dgm:pt>
    <dgm:pt modelId="{2B092F0C-B19F-4D63-A89B-1BA0C4AF5853}">
      <dgm:prSet phldrT="[Texto]" custT="1"/>
      <dgm:spPr/>
      <dgm:t>
        <a:bodyPr/>
        <a:lstStyle/>
        <a:p>
          <a:pPr marL="285750" indent="0" defTabSz="1466850">
            <a:lnSpc>
              <a:spcPct val="90000"/>
            </a:lnSpc>
            <a:spcBef>
              <a:spcPct val="0"/>
            </a:spcBef>
            <a:spcAft>
              <a:spcPct val="15000"/>
            </a:spcAft>
            <a:buNone/>
          </a:pPr>
          <a:r>
            <a:rPr lang="es-ES" sz="3200" dirty="0" smtClean="0"/>
            <a:t>Cociente del peso específico de una sustancia al peso específico del agua, a 4ºC.</a:t>
          </a:r>
          <a:endParaRPr lang="es-ES" sz="3200" b="1" dirty="0"/>
        </a:p>
      </dgm:t>
    </dgm:pt>
    <dgm:pt modelId="{16509A1B-96FA-4BC1-9B68-B34C5BF14A75}" type="parTrans" cxnId="{E6CDD004-3F7C-43B5-9268-B584E3C2111B}">
      <dgm:prSet/>
      <dgm:spPr/>
    </dgm:pt>
    <dgm:pt modelId="{D7EBBF5E-256D-4739-84E9-8FA2E51C21B7}" type="sibTrans" cxnId="{E6CDD004-3F7C-43B5-9268-B584E3C2111B}">
      <dgm:prSet/>
      <dgm:spPr/>
    </dgm:pt>
    <dgm:pt modelId="{C5D847E4-3E23-4782-8CA6-A84D561C8607}">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ES" sz="3000" dirty="0" smtClean="0"/>
            <a:t>Se calcula por:</a:t>
          </a:r>
          <a:r>
            <a:rPr lang="es-ES" sz="3000" dirty="0" smtClean="0">
              <a:latin typeface="Symbol" pitchFamily="18" charset="2"/>
            </a:rPr>
            <a:t> </a:t>
          </a:r>
          <a:r>
            <a:rPr lang="es-ES" sz="3000" b="1" dirty="0" err="1" smtClean="0">
              <a:latin typeface="+mj-lt"/>
            </a:rPr>
            <a:t>s.g.</a:t>
          </a:r>
          <a:r>
            <a:rPr lang="es-ES" sz="3000" b="1" dirty="0" smtClean="0">
              <a:latin typeface="+mj-lt"/>
            </a:rPr>
            <a:t> </a:t>
          </a:r>
          <a:r>
            <a:rPr lang="es-ES" sz="3000" b="1" dirty="0" smtClean="0"/>
            <a:t>= </a:t>
          </a:r>
          <a:r>
            <a:rPr lang="es-ES" sz="3000" b="1" dirty="0" smtClean="0">
              <a:latin typeface="Symbol" pitchFamily="18" charset="2"/>
            </a:rPr>
            <a:t>r /r </a:t>
          </a:r>
          <a:r>
            <a:rPr lang="es-ES" sz="3000" b="1" baseline="-25000" dirty="0" smtClean="0">
              <a:latin typeface="Symbol" pitchFamily="18" charset="2"/>
            </a:rPr>
            <a:t>H2O</a:t>
          </a:r>
          <a:endParaRPr lang="es-ES" sz="3000" b="1" baseline="-25000" dirty="0"/>
        </a:p>
      </dgm:t>
    </dgm:pt>
    <dgm:pt modelId="{2CA677FC-09DB-4B1F-B52A-E7766E007966}" type="parTrans" cxnId="{8E124B0B-E51D-4D20-AE9F-CFDFBC26FD1F}">
      <dgm:prSet/>
      <dgm:spPr/>
    </dgm:pt>
    <dgm:pt modelId="{646F33E2-7485-43B6-B8DE-67C8097417FD}" type="sibTrans" cxnId="{8E124B0B-E51D-4D20-AE9F-CFDFBC26FD1F}">
      <dgm:prSet/>
      <dgm:spPr/>
    </dgm:pt>
    <dgm:pt modelId="{055E6BC6-22A8-4719-BE63-B76983CC9D66}">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ES" sz="3000" b="1" baseline="-25000" dirty="0" smtClean="0"/>
            <a:t> </a:t>
          </a:r>
          <a:r>
            <a:rPr lang="es-ES" sz="3000" dirty="0" smtClean="0"/>
            <a:t>O por:</a:t>
          </a:r>
          <a:r>
            <a:rPr lang="es-ES" sz="3000" dirty="0" smtClean="0">
              <a:latin typeface="Symbol" pitchFamily="18" charset="2"/>
            </a:rPr>
            <a:t> </a:t>
          </a:r>
          <a:r>
            <a:rPr lang="es-ES" sz="3000" b="1" dirty="0" err="1" smtClean="0">
              <a:latin typeface="+mj-lt"/>
            </a:rPr>
            <a:t>s.g.</a:t>
          </a:r>
          <a:r>
            <a:rPr lang="es-ES" sz="3000" b="1" dirty="0" smtClean="0">
              <a:latin typeface="+mj-lt"/>
            </a:rPr>
            <a:t> </a:t>
          </a:r>
          <a:r>
            <a:rPr lang="es-ES" sz="3000" b="1" dirty="0" smtClean="0"/>
            <a:t>= </a:t>
          </a:r>
          <a:r>
            <a:rPr lang="es-ES" sz="3000" b="1" dirty="0" smtClean="0">
              <a:latin typeface="Symbol" pitchFamily="18" charset="2"/>
            </a:rPr>
            <a:t>g /g </a:t>
          </a:r>
          <a:r>
            <a:rPr lang="es-ES" sz="3000" b="1" baseline="-25000" dirty="0" smtClean="0">
              <a:latin typeface="Symbol" pitchFamily="18" charset="2"/>
            </a:rPr>
            <a:t>H2O</a:t>
          </a:r>
          <a:endParaRPr lang="es-ES" sz="3000" b="1" baseline="-25000" dirty="0"/>
        </a:p>
      </dgm:t>
    </dgm:pt>
    <dgm:pt modelId="{8C4B9584-3FD7-4A49-AE72-F5324633A1D6}" type="parTrans" cxnId="{20D6B655-B712-41D6-A6C6-4CD06D25967C}">
      <dgm:prSet/>
      <dgm:spPr/>
    </dgm:pt>
    <dgm:pt modelId="{D6C2268A-A60E-4480-A2F2-838C8526F4CD}" type="sibTrans" cxnId="{20D6B655-B712-41D6-A6C6-4CD06D25967C}">
      <dgm:prSet/>
      <dgm:spPr/>
    </dgm:pt>
    <dgm:pt modelId="{3FFA04E3-2679-4918-B541-C832A4F95EB9}" type="pres">
      <dgm:prSet presAssocID="{62B4B507-FEA6-498F-BAEF-004A00354003}" presName="Name0" presStyleCnt="0">
        <dgm:presLayoutVars>
          <dgm:dir/>
          <dgm:animLvl val="lvl"/>
          <dgm:resizeHandles val="exact"/>
        </dgm:presLayoutVars>
      </dgm:prSet>
      <dgm:spPr/>
      <dgm:t>
        <a:bodyPr/>
        <a:lstStyle/>
        <a:p>
          <a:endParaRPr lang="es-ES"/>
        </a:p>
      </dgm:t>
    </dgm:pt>
    <dgm:pt modelId="{298739B8-759D-47BC-A3CB-D1F847ABCE16}" type="pres">
      <dgm:prSet presAssocID="{1DF42A0C-D27D-40DF-9C42-0DB1FB2537DA}" presName="linNode" presStyleCnt="0"/>
      <dgm:spPr/>
    </dgm:pt>
    <dgm:pt modelId="{79FE4652-EB74-4F8C-BBDE-A388D1E26999}" type="pres">
      <dgm:prSet presAssocID="{1DF42A0C-D27D-40DF-9C42-0DB1FB2537DA}" presName="parentText" presStyleLbl="node1" presStyleIdx="0" presStyleCnt="1">
        <dgm:presLayoutVars>
          <dgm:chMax val="1"/>
          <dgm:bulletEnabled val="1"/>
        </dgm:presLayoutVars>
      </dgm:prSet>
      <dgm:spPr/>
      <dgm:t>
        <a:bodyPr/>
        <a:lstStyle/>
        <a:p>
          <a:endParaRPr lang="es-ES"/>
        </a:p>
      </dgm:t>
    </dgm:pt>
    <dgm:pt modelId="{49A01B08-2FC0-4F5C-82BB-368F2ABB166B}" type="pres">
      <dgm:prSet presAssocID="{1DF42A0C-D27D-40DF-9C42-0DB1FB2537DA}" presName="descendantText" presStyleLbl="alignAccFollowNode1" presStyleIdx="0" presStyleCnt="1" custScaleX="180056" custScaleY="120477">
        <dgm:presLayoutVars>
          <dgm:bulletEnabled val="1"/>
        </dgm:presLayoutVars>
      </dgm:prSet>
      <dgm:spPr/>
      <dgm:t>
        <a:bodyPr/>
        <a:lstStyle/>
        <a:p>
          <a:endParaRPr lang="es-ES"/>
        </a:p>
      </dgm:t>
    </dgm:pt>
  </dgm:ptLst>
  <dgm:cxnLst>
    <dgm:cxn modelId="{A21D7ECC-A51E-473E-8373-6D72DF5D2164}" type="presOf" srcId="{055E6BC6-22A8-4719-BE63-B76983CC9D66}" destId="{49A01B08-2FC0-4F5C-82BB-368F2ABB166B}" srcOrd="0" destOrd="3" presId="urn:microsoft.com/office/officeart/2005/8/layout/vList5"/>
    <dgm:cxn modelId="{20D6B655-B712-41D6-A6C6-4CD06D25967C}" srcId="{1DF42A0C-D27D-40DF-9C42-0DB1FB2537DA}" destId="{055E6BC6-22A8-4719-BE63-B76983CC9D66}" srcOrd="3" destOrd="0" parTransId="{8C4B9584-3FD7-4A49-AE72-F5324633A1D6}" sibTransId="{D6C2268A-A60E-4480-A2F2-838C8526F4CD}"/>
    <dgm:cxn modelId="{B8BFA2DC-035E-4392-B750-C054D6F17739}" type="presOf" srcId="{C5D847E4-3E23-4782-8CA6-A84D561C8607}" destId="{49A01B08-2FC0-4F5C-82BB-368F2ABB166B}" srcOrd="0" destOrd="2" presId="urn:microsoft.com/office/officeart/2005/8/layout/vList5"/>
    <dgm:cxn modelId="{0BC63DA2-4342-4DC1-BCEE-ACE050695306}" type="presOf" srcId="{62B4B507-FEA6-498F-BAEF-004A00354003}" destId="{3FFA04E3-2679-4918-B541-C832A4F95EB9}" srcOrd="0" destOrd="0" presId="urn:microsoft.com/office/officeart/2005/8/layout/vList5"/>
    <dgm:cxn modelId="{E6CDD004-3F7C-43B5-9268-B584E3C2111B}" srcId="{1DF42A0C-D27D-40DF-9C42-0DB1FB2537DA}" destId="{2B092F0C-B19F-4D63-A89B-1BA0C4AF5853}" srcOrd="1" destOrd="0" parTransId="{16509A1B-96FA-4BC1-9B68-B34C5BF14A75}" sibTransId="{D7EBBF5E-256D-4739-84E9-8FA2E51C21B7}"/>
    <dgm:cxn modelId="{88E33FEB-BD4F-477A-85ED-AF75E2CC5AE2}" srcId="{1DF42A0C-D27D-40DF-9C42-0DB1FB2537DA}" destId="{6788FECC-A788-4CB8-BD84-96BEE4A5BEB8}" srcOrd="0" destOrd="0" parTransId="{EC0185BE-8185-4FE3-A2CD-A4D116F689B9}" sibTransId="{D4EC6B85-881A-4088-89FA-FC7D1909F0C6}"/>
    <dgm:cxn modelId="{61A05B88-4086-4F0E-AAD6-AF673BD02544}" type="presOf" srcId="{1DF42A0C-D27D-40DF-9C42-0DB1FB2537DA}" destId="{79FE4652-EB74-4F8C-BBDE-A388D1E26999}" srcOrd="0" destOrd="0" presId="urn:microsoft.com/office/officeart/2005/8/layout/vList5"/>
    <dgm:cxn modelId="{47A83A20-B543-4210-BFEC-B23F82DD4C61}" type="presOf" srcId="{2B092F0C-B19F-4D63-A89B-1BA0C4AF5853}" destId="{49A01B08-2FC0-4F5C-82BB-368F2ABB166B}" srcOrd="0" destOrd="1" presId="urn:microsoft.com/office/officeart/2005/8/layout/vList5"/>
    <dgm:cxn modelId="{8E124B0B-E51D-4D20-AE9F-CFDFBC26FD1F}" srcId="{1DF42A0C-D27D-40DF-9C42-0DB1FB2537DA}" destId="{C5D847E4-3E23-4782-8CA6-A84D561C8607}" srcOrd="2" destOrd="0" parTransId="{2CA677FC-09DB-4B1F-B52A-E7766E007966}" sibTransId="{646F33E2-7485-43B6-B8DE-67C8097417FD}"/>
    <dgm:cxn modelId="{0AF2F1AD-CDA1-4B25-8D82-01CD98DC88C0}" srcId="{62B4B507-FEA6-498F-BAEF-004A00354003}" destId="{1DF42A0C-D27D-40DF-9C42-0DB1FB2537DA}" srcOrd="0" destOrd="0" parTransId="{C7C5A621-AA0B-47E7-9FF1-BAB1C824855B}" sibTransId="{186CCB10-4BE9-48AD-8763-B05B203D9A37}"/>
    <dgm:cxn modelId="{9CC07FC4-274D-484A-BD04-012BD586B769}" type="presOf" srcId="{6788FECC-A788-4CB8-BD84-96BEE4A5BEB8}" destId="{49A01B08-2FC0-4F5C-82BB-368F2ABB166B}" srcOrd="0" destOrd="0" presId="urn:microsoft.com/office/officeart/2005/8/layout/vList5"/>
    <dgm:cxn modelId="{9FC0C325-8E5D-44BB-9869-1D736AC104C1}" type="presParOf" srcId="{3FFA04E3-2679-4918-B541-C832A4F95EB9}" destId="{298739B8-759D-47BC-A3CB-D1F847ABCE16}" srcOrd="0" destOrd="0" presId="urn:microsoft.com/office/officeart/2005/8/layout/vList5"/>
    <dgm:cxn modelId="{37A8B8D4-B7AA-49A1-8E91-BE725322C1C3}" type="presParOf" srcId="{298739B8-759D-47BC-A3CB-D1F847ABCE16}" destId="{79FE4652-EB74-4F8C-BBDE-A388D1E26999}" srcOrd="0" destOrd="0" presId="urn:microsoft.com/office/officeart/2005/8/layout/vList5"/>
    <dgm:cxn modelId="{E5B38B85-29EE-4856-9FF3-20962CF8A11A}" type="presParOf" srcId="{298739B8-759D-47BC-A3CB-D1F847ABCE16}" destId="{49A01B08-2FC0-4F5C-82BB-368F2ABB166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2B4B507-FEA6-498F-BAEF-004A0035400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ES"/>
        </a:p>
      </dgm:t>
    </dgm:pt>
    <dgm:pt modelId="{1DF42A0C-D27D-40DF-9C42-0DB1FB2537DA}">
      <dgm:prSet phldrT="[Texto]"/>
      <dgm:spPr/>
      <dgm:t>
        <a:bodyPr/>
        <a:lstStyle/>
        <a:p>
          <a:r>
            <a:rPr lang="es-ES" dirty="0" smtClean="0"/>
            <a:t>1.2.7.</a:t>
          </a:r>
        </a:p>
        <a:p>
          <a:r>
            <a:rPr lang="es-ES" dirty="0" smtClean="0"/>
            <a:t>TENSIÓN SUPERFICIAL</a:t>
          </a:r>
          <a:endParaRPr lang="es-ES" dirty="0"/>
        </a:p>
      </dgm:t>
    </dgm:pt>
    <dgm:pt modelId="{C7C5A621-AA0B-47E7-9FF1-BAB1C824855B}" type="parTrans" cxnId="{0AF2F1AD-CDA1-4B25-8D82-01CD98DC88C0}">
      <dgm:prSet/>
      <dgm:spPr/>
      <dgm:t>
        <a:bodyPr/>
        <a:lstStyle/>
        <a:p>
          <a:endParaRPr lang="es-ES"/>
        </a:p>
      </dgm:t>
    </dgm:pt>
    <dgm:pt modelId="{186CCB10-4BE9-48AD-8763-B05B203D9A37}" type="sibTrans" cxnId="{0AF2F1AD-CDA1-4B25-8D82-01CD98DC88C0}">
      <dgm:prSet/>
      <dgm:spPr/>
      <dgm:t>
        <a:bodyPr/>
        <a:lstStyle/>
        <a:p>
          <a:endParaRPr lang="es-ES"/>
        </a:p>
      </dgm:t>
    </dgm:pt>
    <dgm:pt modelId="{6788FECC-A788-4CB8-BD84-96BEE4A5BEB8}">
      <dgm:prSet phldrT="[Texto]" custT="1"/>
      <dgm:spPr/>
      <dgm:t>
        <a:bodyPr/>
        <a:lstStyle/>
        <a:p>
          <a:pPr marL="285750" indent="0" defTabSz="1466850">
            <a:lnSpc>
              <a:spcPct val="90000"/>
            </a:lnSpc>
            <a:spcBef>
              <a:spcPct val="0"/>
            </a:spcBef>
            <a:spcAft>
              <a:spcPct val="15000"/>
            </a:spcAft>
            <a:buNone/>
          </a:pPr>
          <a:r>
            <a:rPr lang="es-ES" sz="3200" dirty="0" smtClean="0"/>
            <a:t>Propiedad derivada de las fuerzas de cohesión de las partículas de un fluido</a:t>
          </a:r>
          <a:endParaRPr lang="es-ES" sz="3200" dirty="0"/>
        </a:p>
      </dgm:t>
    </dgm:pt>
    <dgm:pt modelId="{EC0185BE-8185-4FE3-A2CD-A4D116F689B9}" type="parTrans" cxnId="{88E33FEB-BD4F-477A-85ED-AF75E2CC5AE2}">
      <dgm:prSet/>
      <dgm:spPr/>
      <dgm:t>
        <a:bodyPr/>
        <a:lstStyle/>
        <a:p>
          <a:endParaRPr lang="es-ES"/>
        </a:p>
      </dgm:t>
    </dgm:pt>
    <dgm:pt modelId="{D4EC6B85-881A-4088-89FA-FC7D1909F0C6}" type="sibTrans" cxnId="{88E33FEB-BD4F-477A-85ED-AF75E2CC5AE2}">
      <dgm:prSet/>
      <dgm:spPr/>
      <dgm:t>
        <a:bodyPr/>
        <a:lstStyle/>
        <a:p>
          <a:endParaRPr lang="es-ES"/>
        </a:p>
      </dgm:t>
    </dgm:pt>
    <dgm:pt modelId="{2B092F0C-B19F-4D63-A89B-1BA0C4AF5853}">
      <dgm:prSet phldrT="[Texto]" custT="1"/>
      <dgm:spPr/>
      <dgm:t>
        <a:bodyPr/>
        <a:lstStyle/>
        <a:p>
          <a:pPr marL="285750" indent="0" defTabSz="1466850">
            <a:lnSpc>
              <a:spcPct val="90000"/>
            </a:lnSpc>
            <a:spcBef>
              <a:spcPct val="0"/>
            </a:spcBef>
            <a:spcAft>
              <a:spcPct val="15000"/>
            </a:spcAft>
            <a:buNone/>
          </a:pPr>
          <a:r>
            <a:rPr lang="es-ES" sz="3200" dirty="0" smtClean="0"/>
            <a:t>Se mide como el trabajo por unidad de área que es necesario para llevar moléculas internas a la superficie. Tiene unidades de fuerza sobre unidad de longitud.</a:t>
          </a:r>
          <a:endParaRPr lang="es-ES" sz="3200" b="1" dirty="0"/>
        </a:p>
      </dgm:t>
    </dgm:pt>
    <dgm:pt modelId="{16509A1B-96FA-4BC1-9B68-B34C5BF14A75}" type="parTrans" cxnId="{E6CDD004-3F7C-43B5-9268-B584E3C2111B}">
      <dgm:prSet/>
      <dgm:spPr/>
      <dgm:t>
        <a:bodyPr/>
        <a:lstStyle/>
        <a:p>
          <a:endParaRPr lang="es-ES"/>
        </a:p>
      </dgm:t>
    </dgm:pt>
    <dgm:pt modelId="{D7EBBF5E-256D-4739-84E9-8FA2E51C21B7}" type="sibTrans" cxnId="{E6CDD004-3F7C-43B5-9268-B584E3C2111B}">
      <dgm:prSet/>
      <dgm:spPr/>
      <dgm:t>
        <a:bodyPr/>
        <a:lstStyle/>
        <a:p>
          <a:endParaRPr lang="es-ES"/>
        </a:p>
      </dgm:t>
    </dgm:pt>
    <dgm:pt modelId="{C5D847E4-3E23-4782-8CA6-A84D561C8607}">
      <dgm:prSet phldrT="[Texto]"/>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ES" sz="3000" dirty="0" smtClean="0"/>
            <a:t>Se calcula por:</a:t>
          </a:r>
          <a:r>
            <a:rPr lang="es-ES" sz="3000" dirty="0" smtClean="0">
              <a:latin typeface="Symbol" pitchFamily="18" charset="2"/>
            </a:rPr>
            <a:t> </a:t>
          </a:r>
          <a:r>
            <a:rPr lang="es-ES" sz="3000" b="1" dirty="0" smtClean="0">
              <a:latin typeface="Symbol" pitchFamily="18" charset="2"/>
            </a:rPr>
            <a:t>s</a:t>
          </a:r>
          <a:r>
            <a:rPr lang="es-ES" sz="3000" b="1" dirty="0" smtClean="0"/>
            <a:t>= </a:t>
          </a:r>
          <a:r>
            <a:rPr lang="es-ES" sz="3000" b="1" dirty="0" smtClean="0">
              <a:latin typeface="+mj-lt"/>
            </a:rPr>
            <a:t>W</a:t>
          </a:r>
          <a:r>
            <a:rPr lang="es-ES" sz="3000" b="1" dirty="0" smtClean="0">
              <a:latin typeface="Symbol" pitchFamily="18" charset="2"/>
            </a:rPr>
            <a:t> /A</a:t>
          </a:r>
          <a:endParaRPr lang="es-ES" sz="3000" b="1" baseline="-25000" dirty="0"/>
        </a:p>
      </dgm:t>
    </dgm:pt>
    <dgm:pt modelId="{2CA677FC-09DB-4B1F-B52A-E7766E007966}" type="parTrans" cxnId="{8E124B0B-E51D-4D20-AE9F-CFDFBC26FD1F}">
      <dgm:prSet/>
      <dgm:spPr/>
      <dgm:t>
        <a:bodyPr/>
        <a:lstStyle/>
        <a:p>
          <a:endParaRPr lang="es-ES"/>
        </a:p>
      </dgm:t>
    </dgm:pt>
    <dgm:pt modelId="{646F33E2-7485-43B6-B8DE-67C8097417FD}" type="sibTrans" cxnId="{8E124B0B-E51D-4D20-AE9F-CFDFBC26FD1F}">
      <dgm:prSet/>
      <dgm:spPr/>
      <dgm:t>
        <a:bodyPr/>
        <a:lstStyle/>
        <a:p>
          <a:endParaRPr lang="es-ES"/>
        </a:p>
      </dgm:t>
    </dgm:pt>
    <dgm:pt modelId="{3FFA04E3-2679-4918-B541-C832A4F95EB9}" type="pres">
      <dgm:prSet presAssocID="{62B4B507-FEA6-498F-BAEF-004A00354003}" presName="Name0" presStyleCnt="0">
        <dgm:presLayoutVars>
          <dgm:dir/>
          <dgm:animLvl val="lvl"/>
          <dgm:resizeHandles val="exact"/>
        </dgm:presLayoutVars>
      </dgm:prSet>
      <dgm:spPr/>
      <dgm:t>
        <a:bodyPr/>
        <a:lstStyle/>
        <a:p>
          <a:endParaRPr lang="es-ES"/>
        </a:p>
      </dgm:t>
    </dgm:pt>
    <dgm:pt modelId="{298739B8-759D-47BC-A3CB-D1F847ABCE16}" type="pres">
      <dgm:prSet presAssocID="{1DF42A0C-D27D-40DF-9C42-0DB1FB2537DA}" presName="linNode" presStyleCnt="0"/>
      <dgm:spPr/>
    </dgm:pt>
    <dgm:pt modelId="{79FE4652-EB74-4F8C-BBDE-A388D1E26999}" type="pres">
      <dgm:prSet presAssocID="{1DF42A0C-D27D-40DF-9C42-0DB1FB2537DA}" presName="parentText" presStyleLbl="node1" presStyleIdx="0" presStyleCnt="1">
        <dgm:presLayoutVars>
          <dgm:chMax val="1"/>
          <dgm:bulletEnabled val="1"/>
        </dgm:presLayoutVars>
      </dgm:prSet>
      <dgm:spPr/>
      <dgm:t>
        <a:bodyPr/>
        <a:lstStyle/>
        <a:p>
          <a:endParaRPr lang="es-ES"/>
        </a:p>
      </dgm:t>
    </dgm:pt>
    <dgm:pt modelId="{49A01B08-2FC0-4F5C-82BB-368F2ABB166B}" type="pres">
      <dgm:prSet presAssocID="{1DF42A0C-D27D-40DF-9C42-0DB1FB2537DA}" presName="descendantText" presStyleLbl="alignAccFollowNode1" presStyleIdx="0" presStyleCnt="1" custScaleX="180056" custScaleY="120477">
        <dgm:presLayoutVars>
          <dgm:bulletEnabled val="1"/>
        </dgm:presLayoutVars>
      </dgm:prSet>
      <dgm:spPr/>
      <dgm:t>
        <a:bodyPr/>
        <a:lstStyle/>
        <a:p>
          <a:endParaRPr lang="es-ES"/>
        </a:p>
      </dgm:t>
    </dgm:pt>
  </dgm:ptLst>
  <dgm:cxnLst>
    <dgm:cxn modelId="{59D59175-F65B-43A0-966B-714BDBF62BD0}" type="presOf" srcId="{6788FECC-A788-4CB8-BD84-96BEE4A5BEB8}" destId="{49A01B08-2FC0-4F5C-82BB-368F2ABB166B}" srcOrd="0" destOrd="0" presId="urn:microsoft.com/office/officeart/2005/8/layout/vList5"/>
    <dgm:cxn modelId="{2346B9A2-C063-4993-96B9-6ED69222E69D}" type="presOf" srcId="{C5D847E4-3E23-4782-8CA6-A84D561C8607}" destId="{49A01B08-2FC0-4F5C-82BB-368F2ABB166B}" srcOrd="0" destOrd="2" presId="urn:microsoft.com/office/officeart/2005/8/layout/vList5"/>
    <dgm:cxn modelId="{ED33D893-8809-458F-A757-C75FA64D67AC}" type="presOf" srcId="{62B4B507-FEA6-498F-BAEF-004A00354003}" destId="{3FFA04E3-2679-4918-B541-C832A4F95EB9}" srcOrd="0" destOrd="0" presId="urn:microsoft.com/office/officeart/2005/8/layout/vList5"/>
    <dgm:cxn modelId="{037073DB-8AC9-4E82-AA38-248D1FDC7A5E}" type="presOf" srcId="{1DF42A0C-D27D-40DF-9C42-0DB1FB2537DA}" destId="{79FE4652-EB74-4F8C-BBDE-A388D1E26999}" srcOrd="0" destOrd="0" presId="urn:microsoft.com/office/officeart/2005/8/layout/vList5"/>
    <dgm:cxn modelId="{7CA6F165-8484-45D6-BB77-444C39E50D11}" type="presOf" srcId="{2B092F0C-B19F-4D63-A89B-1BA0C4AF5853}" destId="{49A01B08-2FC0-4F5C-82BB-368F2ABB166B}" srcOrd="0" destOrd="1" presId="urn:microsoft.com/office/officeart/2005/8/layout/vList5"/>
    <dgm:cxn modelId="{E6CDD004-3F7C-43B5-9268-B584E3C2111B}" srcId="{1DF42A0C-D27D-40DF-9C42-0DB1FB2537DA}" destId="{2B092F0C-B19F-4D63-A89B-1BA0C4AF5853}" srcOrd="1" destOrd="0" parTransId="{16509A1B-96FA-4BC1-9B68-B34C5BF14A75}" sibTransId="{D7EBBF5E-256D-4739-84E9-8FA2E51C21B7}"/>
    <dgm:cxn modelId="{88E33FEB-BD4F-477A-85ED-AF75E2CC5AE2}" srcId="{1DF42A0C-D27D-40DF-9C42-0DB1FB2537DA}" destId="{6788FECC-A788-4CB8-BD84-96BEE4A5BEB8}" srcOrd="0" destOrd="0" parTransId="{EC0185BE-8185-4FE3-A2CD-A4D116F689B9}" sibTransId="{D4EC6B85-881A-4088-89FA-FC7D1909F0C6}"/>
    <dgm:cxn modelId="{8E124B0B-E51D-4D20-AE9F-CFDFBC26FD1F}" srcId="{1DF42A0C-D27D-40DF-9C42-0DB1FB2537DA}" destId="{C5D847E4-3E23-4782-8CA6-A84D561C8607}" srcOrd="2" destOrd="0" parTransId="{2CA677FC-09DB-4B1F-B52A-E7766E007966}" sibTransId="{646F33E2-7485-43B6-B8DE-67C8097417FD}"/>
    <dgm:cxn modelId="{0AF2F1AD-CDA1-4B25-8D82-01CD98DC88C0}" srcId="{62B4B507-FEA6-498F-BAEF-004A00354003}" destId="{1DF42A0C-D27D-40DF-9C42-0DB1FB2537DA}" srcOrd="0" destOrd="0" parTransId="{C7C5A621-AA0B-47E7-9FF1-BAB1C824855B}" sibTransId="{186CCB10-4BE9-48AD-8763-B05B203D9A37}"/>
    <dgm:cxn modelId="{F3FFFB5A-F241-42D6-B285-92693CE73807}" type="presParOf" srcId="{3FFA04E3-2679-4918-B541-C832A4F95EB9}" destId="{298739B8-759D-47BC-A3CB-D1F847ABCE16}" srcOrd="0" destOrd="0" presId="urn:microsoft.com/office/officeart/2005/8/layout/vList5"/>
    <dgm:cxn modelId="{0BA60586-DF8E-4B3F-85C0-FA4A8E32A36D}" type="presParOf" srcId="{298739B8-759D-47BC-A3CB-D1F847ABCE16}" destId="{79FE4652-EB74-4F8C-BBDE-A388D1E26999}" srcOrd="0" destOrd="0" presId="urn:microsoft.com/office/officeart/2005/8/layout/vList5"/>
    <dgm:cxn modelId="{C0FE4583-E38A-426F-893B-0448DF12D3A4}" type="presParOf" srcId="{298739B8-759D-47BC-A3CB-D1F847ABCE16}" destId="{49A01B08-2FC0-4F5C-82BB-368F2ABB166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6EFA5F-C555-4D8B-B80C-A92BE5DD156F}">
      <dsp:nvSpPr>
        <dsp:cNvPr id="0" name=""/>
        <dsp:cNvSpPr/>
      </dsp:nvSpPr>
      <dsp:spPr>
        <a:xfrm>
          <a:off x="0" y="35211"/>
          <a:ext cx="8229600" cy="88744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s-ES" sz="3700" kern="1200" dirty="0" smtClean="0"/>
            <a:t>INTRODUCCIÓN</a:t>
          </a:r>
          <a:endParaRPr lang="es-ES" sz="3700" kern="1200" dirty="0"/>
        </a:p>
      </dsp:txBody>
      <dsp:txXfrm>
        <a:off x="43321" y="78532"/>
        <a:ext cx="8142958" cy="800803"/>
      </dsp:txXfrm>
    </dsp:sp>
    <dsp:sp modelId="{91B5CF45-4734-4B20-86B5-3CDAB926F55F}">
      <dsp:nvSpPr>
        <dsp:cNvPr id="0" name=""/>
        <dsp:cNvSpPr/>
      </dsp:nvSpPr>
      <dsp:spPr>
        <a:xfrm>
          <a:off x="0" y="922656"/>
          <a:ext cx="8229600" cy="13403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6990" rIns="263144" bIns="46990" numCol="1" spcCol="1270" anchor="t" anchorCtr="0">
          <a:noAutofit/>
        </a:bodyPr>
        <a:lstStyle/>
        <a:p>
          <a:pPr marL="285750" lvl="1" indent="-285750" algn="just" defTabSz="1289050">
            <a:lnSpc>
              <a:spcPct val="90000"/>
            </a:lnSpc>
            <a:spcBef>
              <a:spcPct val="0"/>
            </a:spcBef>
            <a:spcAft>
              <a:spcPct val="20000"/>
            </a:spcAft>
            <a:buChar char="••"/>
          </a:pPr>
          <a:r>
            <a:rPr lang="es-ES" sz="2900" kern="1200" dirty="0" smtClean="0"/>
            <a:t>La mecánica de fluidos estudia el comportamiento de los fluidos tanto en reposo como en movimiento.</a:t>
          </a:r>
          <a:endParaRPr lang="es-ES" sz="2900" kern="1200" dirty="0"/>
        </a:p>
      </dsp:txBody>
      <dsp:txXfrm>
        <a:off x="0" y="922656"/>
        <a:ext cx="8229600" cy="1340325"/>
      </dsp:txXfrm>
    </dsp:sp>
    <dsp:sp modelId="{FA763CA6-5B46-49CF-AB2A-FD04017C7973}">
      <dsp:nvSpPr>
        <dsp:cNvPr id="0" name=""/>
        <dsp:cNvSpPr/>
      </dsp:nvSpPr>
      <dsp:spPr>
        <a:xfrm>
          <a:off x="0" y="2262981"/>
          <a:ext cx="8229600" cy="88744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ctr" anchorCtr="0">
          <a:noAutofit/>
        </a:bodyPr>
        <a:lstStyle/>
        <a:p>
          <a:pPr lvl="0" algn="l" defTabSz="1644650">
            <a:lnSpc>
              <a:spcPct val="90000"/>
            </a:lnSpc>
            <a:spcBef>
              <a:spcPct val="0"/>
            </a:spcBef>
            <a:spcAft>
              <a:spcPct val="35000"/>
            </a:spcAft>
          </a:pPr>
          <a:r>
            <a:rPr lang="es-ES" sz="3700" kern="1200" dirty="0" smtClean="0"/>
            <a:t>DEFINICIÓN DE FLUIDO</a:t>
          </a:r>
          <a:endParaRPr lang="es-ES" sz="3700" kern="1200" dirty="0"/>
        </a:p>
      </dsp:txBody>
      <dsp:txXfrm>
        <a:off x="43321" y="2306302"/>
        <a:ext cx="8142958" cy="800803"/>
      </dsp:txXfrm>
    </dsp:sp>
    <dsp:sp modelId="{9AA94533-7538-4C30-A761-08D04FA8C569}">
      <dsp:nvSpPr>
        <dsp:cNvPr id="0" name=""/>
        <dsp:cNvSpPr/>
      </dsp:nvSpPr>
      <dsp:spPr>
        <a:xfrm>
          <a:off x="0" y="3150426"/>
          <a:ext cx="8229600" cy="13403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46990" rIns="263144" bIns="46990" numCol="1" spcCol="1270" anchor="t" anchorCtr="0">
          <a:noAutofit/>
        </a:bodyPr>
        <a:lstStyle/>
        <a:p>
          <a:pPr marL="285750" lvl="1" indent="-285750" algn="just" defTabSz="1289050">
            <a:lnSpc>
              <a:spcPct val="90000"/>
            </a:lnSpc>
            <a:spcBef>
              <a:spcPct val="0"/>
            </a:spcBef>
            <a:spcAft>
              <a:spcPct val="20000"/>
            </a:spcAft>
            <a:buChar char="••"/>
          </a:pPr>
          <a:r>
            <a:rPr lang="es-ES" sz="2900" kern="1200" dirty="0" smtClean="0"/>
            <a:t>Un fluido es cualquier sustancia que se deforma continuamente, o fluye, cuando se le aplica un esfuerzo cortante o tangencial</a:t>
          </a:r>
          <a:endParaRPr lang="es-ES" sz="2900" kern="1200" dirty="0"/>
        </a:p>
      </dsp:txBody>
      <dsp:txXfrm>
        <a:off x="0" y="3150426"/>
        <a:ext cx="8229600" cy="134032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A01B08-2FC0-4F5C-82BB-368F2ABB166B}">
      <dsp:nvSpPr>
        <dsp:cNvPr id="0" name=""/>
        <dsp:cNvSpPr/>
      </dsp:nvSpPr>
      <dsp:spPr>
        <a:xfrm rot="5400000">
          <a:off x="2632773" y="-578625"/>
          <a:ext cx="4922762" cy="626981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0" algn="l" defTabSz="1466850">
            <a:lnSpc>
              <a:spcPct val="90000"/>
            </a:lnSpc>
            <a:spcBef>
              <a:spcPct val="0"/>
            </a:spcBef>
            <a:spcAft>
              <a:spcPct val="15000"/>
            </a:spcAft>
            <a:buChar char="••"/>
          </a:pPr>
          <a:r>
            <a:rPr lang="es-ES" sz="3200" kern="1200" dirty="0" smtClean="0"/>
            <a:t>Elevación o descenso de una película líquida en un tubo capilar (diámetro inferior a 10 mm)</a:t>
          </a:r>
          <a:endParaRPr lang="es-ES" sz="3200" kern="1200" dirty="0"/>
        </a:p>
        <a:p>
          <a:pPr marL="0" marR="0" lvl="1" indent="0" algn="l" defTabSz="914400" eaLnBrk="1" fontAlgn="auto" latinLnBrk="0" hangingPunct="1">
            <a:lnSpc>
              <a:spcPct val="100000"/>
            </a:lnSpc>
            <a:spcBef>
              <a:spcPct val="0"/>
            </a:spcBef>
            <a:spcAft>
              <a:spcPts val="0"/>
            </a:spcAft>
            <a:buClrTx/>
            <a:buSzTx/>
            <a:buFontTx/>
            <a:buChar char="••"/>
            <a:tabLst/>
            <a:defRPr/>
          </a:pPr>
          <a:endParaRPr lang="es-ES" sz="3000" b="1" kern="1200" baseline="-25000" dirty="0"/>
        </a:p>
        <a:p>
          <a:pPr marL="0" marR="0" lvl="1" indent="0" algn="l" defTabSz="914400" eaLnBrk="1" fontAlgn="auto" latinLnBrk="0" hangingPunct="1">
            <a:lnSpc>
              <a:spcPct val="100000"/>
            </a:lnSpc>
            <a:spcBef>
              <a:spcPct val="0"/>
            </a:spcBef>
            <a:spcAft>
              <a:spcPts val="0"/>
            </a:spcAft>
            <a:buClrTx/>
            <a:buSzTx/>
            <a:buFontTx/>
            <a:buChar char="••"/>
            <a:tabLst/>
            <a:defRPr/>
          </a:pPr>
          <a:endParaRPr lang="es-ES" sz="3000" b="1" kern="1200" baseline="-25000" dirty="0"/>
        </a:p>
        <a:p>
          <a:pPr marL="0" marR="0" lvl="1" indent="0" algn="l" defTabSz="914400" eaLnBrk="1" fontAlgn="auto" latinLnBrk="0" hangingPunct="1">
            <a:lnSpc>
              <a:spcPct val="100000"/>
            </a:lnSpc>
            <a:spcBef>
              <a:spcPct val="0"/>
            </a:spcBef>
            <a:spcAft>
              <a:spcPts val="0"/>
            </a:spcAft>
            <a:buClrTx/>
            <a:buSzTx/>
            <a:buFontTx/>
            <a:buChar char="••"/>
            <a:tabLst/>
            <a:defRPr/>
          </a:pPr>
          <a:endParaRPr lang="es-ES" sz="3000" b="1" kern="1200" baseline="-25000" dirty="0"/>
        </a:p>
        <a:p>
          <a:pPr marL="0" marR="0" lvl="1" indent="0" algn="l" defTabSz="914400" eaLnBrk="1" fontAlgn="auto" latinLnBrk="0" hangingPunct="1">
            <a:lnSpc>
              <a:spcPct val="100000"/>
            </a:lnSpc>
            <a:spcBef>
              <a:spcPct val="0"/>
            </a:spcBef>
            <a:spcAft>
              <a:spcPts val="0"/>
            </a:spcAft>
            <a:buClrTx/>
            <a:buSzTx/>
            <a:buFontTx/>
            <a:buChar char="••"/>
            <a:tabLst/>
            <a:defRPr/>
          </a:pPr>
          <a:r>
            <a:rPr lang="es-ES" sz="3000" kern="1200" dirty="0" smtClean="0"/>
            <a:t>Se calcula por:</a:t>
          </a:r>
          <a:r>
            <a:rPr lang="es-ES" sz="3000" kern="1200" dirty="0" smtClean="0">
              <a:latin typeface="Symbol" pitchFamily="18" charset="2"/>
            </a:rPr>
            <a:t> </a:t>
          </a:r>
          <a:r>
            <a:rPr lang="es-ES" sz="3000" b="1" kern="1200" dirty="0" smtClean="0">
              <a:latin typeface="+mj-lt"/>
            </a:rPr>
            <a:t>h </a:t>
          </a:r>
          <a:r>
            <a:rPr lang="es-ES" sz="3000" b="1" kern="1200" dirty="0" smtClean="0"/>
            <a:t>= 4</a:t>
          </a:r>
          <a:r>
            <a:rPr lang="es-ES" sz="3000" b="1" kern="1200" dirty="0" smtClean="0">
              <a:latin typeface="Symbol" pitchFamily="18" charset="2"/>
            </a:rPr>
            <a:t>s</a:t>
          </a:r>
          <a:r>
            <a:rPr lang="es-ES" sz="3000" b="1" kern="1200" dirty="0" smtClean="0"/>
            <a:t>cos</a:t>
          </a:r>
          <a:r>
            <a:rPr lang="es-ES" sz="3000" b="1" kern="1200" dirty="0" smtClean="0">
              <a:latin typeface="Symbol" pitchFamily="18" charset="2"/>
            </a:rPr>
            <a:t>a /g </a:t>
          </a:r>
          <a:r>
            <a:rPr lang="es-ES" sz="3000" b="1" kern="1200" dirty="0" smtClean="0">
              <a:latin typeface="+mj-lt"/>
            </a:rPr>
            <a:t>D</a:t>
          </a:r>
          <a:endParaRPr lang="es-ES" sz="3000" b="1" kern="1200" baseline="-25000" dirty="0">
            <a:latin typeface="+mj-lt"/>
          </a:endParaRPr>
        </a:p>
        <a:p>
          <a:pPr marL="0" marR="0" lvl="1" indent="0" algn="l" defTabSz="914400" eaLnBrk="1" fontAlgn="auto" latinLnBrk="0" hangingPunct="1">
            <a:lnSpc>
              <a:spcPct val="100000"/>
            </a:lnSpc>
            <a:spcBef>
              <a:spcPct val="0"/>
            </a:spcBef>
            <a:spcAft>
              <a:spcPts val="0"/>
            </a:spcAft>
            <a:buClrTx/>
            <a:buSzTx/>
            <a:buFontTx/>
            <a:buChar char="••"/>
            <a:tabLst/>
            <a:defRPr/>
          </a:pPr>
          <a:r>
            <a:rPr lang="es-ES" sz="3000" b="1" kern="1200" baseline="-25000" dirty="0" smtClean="0"/>
            <a:t> </a:t>
          </a:r>
          <a:r>
            <a:rPr lang="es-ES" sz="3000" kern="1200" dirty="0" smtClean="0"/>
            <a:t>Si </a:t>
          </a:r>
          <a:r>
            <a:rPr lang="es-ES" sz="3000" b="1" kern="1200" dirty="0" smtClean="0">
              <a:latin typeface="Symbol" pitchFamily="18" charset="2"/>
            </a:rPr>
            <a:t>a</a:t>
          </a:r>
          <a:r>
            <a:rPr lang="es-ES" sz="3000" kern="1200" dirty="0" smtClean="0"/>
            <a:t>&lt;90º, </a:t>
          </a:r>
          <a:r>
            <a:rPr lang="es-ES" sz="3000" b="1" kern="1200" dirty="0" smtClean="0"/>
            <a:t>h</a:t>
          </a:r>
          <a:r>
            <a:rPr lang="es-ES" sz="3000" kern="1200" dirty="0" smtClean="0"/>
            <a:t>&gt;0; Si </a:t>
          </a:r>
          <a:r>
            <a:rPr lang="es-ES" sz="3000" b="1" kern="1200" dirty="0" smtClean="0">
              <a:latin typeface="Symbol" pitchFamily="18" charset="2"/>
            </a:rPr>
            <a:t>a</a:t>
          </a:r>
          <a:r>
            <a:rPr lang="es-ES" sz="3000" kern="1200" dirty="0" smtClean="0"/>
            <a:t>&gt;90º, </a:t>
          </a:r>
          <a:r>
            <a:rPr lang="es-ES" sz="3000" b="1" kern="1200" dirty="0" smtClean="0"/>
            <a:t>h</a:t>
          </a:r>
          <a:r>
            <a:rPr lang="es-ES" sz="3000" kern="1200" dirty="0" smtClean="0"/>
            <a:t>&lt;0.</a:t>
          </a:r>
          <a:endParaRPr lang="es-ES" sz="3000" b="1" kern="1200" baseline="-25000" dirty="0"/>
        </a:p>
      </dsp:txBody>
      <dsp:txXfrm rot="-5400000">
        <a:off x="1959245" y="335212"/>
        <a:ext cx="6029510" cy="4442144"/>
      </dsp:txXfrm>
    </dsp:sp>
    <dsp:sp modelId="{79FE4652-EB74-4F8C-BBDE-A388D1E26999}">
      <dsp:nvSpPr>
        <dsp:cNvPr id="0" name=""/>
        <dsp:cNvSpPr/>
      </dsp:nvSpPr>
      <dsp:spPr>
        <a:xfrm>
          <a:off x="535" y="2496"/>
          <a:ext cx="1958709" cy="510757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es-ES" sz="2200" kern="1200" dirty="0" smtClean="0"/>
            <a:t>1.2.8.</a:t>
          </a:r>
        </a:p>
        <a:p>
          <a:pPr lvl="0" algn="ctr" defTabSz="977900">
            <a:lnSpc>
              <a:spcPct val="90000"/>
            </a:lnSpc>
            <a:spcBef>
              <a:spcPct val="0"/>
            </a:spcBef>
            <a:spcAft>
              <a:spcPct val="35000"/>
            </a:spcAft>
          </a:pPr>
          <a:r>
            <a:rPr lang="es-ES" sz="2200" kern="1200" dirty="0" smtClean="0"/>
            <a:t>CAPILARIDAD</a:t>
          </a:r>
          <a:endParaRPr lang="es-ES" sz="2200" kern="1200" dirty="0"/>
        </a:p>
      </dsp:txBody>
      <dsp:txXfrm>
        <a:off x="96151" y="98112"/>
        <a:ext cx="1767477" cy="491634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A01B08-2FC0-4F5C-82BB-368F2ABB166B}">
      <dsp:nvSpPr>
        <dsp:cNvPr id="0" name=""/>
        <dsp:cNvSpPr/>
      </dsp:nvSpPr>
      <dsp:spPr>
        <a:xfrm rot="5400000">
          <a:off x="2632773" y="-578625"/>
          <a:ext cx="4922762" cy="626981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0" algn="l" defTabSz="1466850">
            <a:lnSpc>
              <a:spcPct val="90000"/>
            </a:lnSpc>
            <a:spcBef>
              <a:spcPct val="0"/>
            </a:spcBef>
            <a:spcAft>
              <a:spcPct val="15000"/>
            </a:spcAft>
            <a:buChar char="••"/>
          </a:pPr>
          <a:r>
            <a:rPr lang="es-ES" sz="2800" kern="1200" dirty="0" smtClean="0"/>
            <a:t>Es la presión producida por las moléculas del líquido que se evaporan a una temperatura dada, y están en equilibrio con el líquido.</a:t>
          </a:r>
          <a:endParaRPr lang="es-ES" sz="2800" kern="1200" dirty="0"/>
        </a:p>
        <a:p>
          <a:pPr marL="0" marR="0" lvl="1" indent="0" algn="l" defTabSz="914400" eaLnBrk="1" fontAlgn="auto" latinLnBrk="0" hangingPunct="1">
            <a:lnSpc>
              <a:spcPct val="100000"/>
            </a:lnSpc>
            <a:spcBef>
              <a:spcPct val="0"/>
            </a:spcBef>
            <a:spcAft>
              <a:spcPts val="0"/>
            </a:spcAft>
            <a:buClrTx/>
            <a:buSzTx/>
            <a:buFontTx/>
            <a:buChar char="••"/>
            <a:tabLst/>
            <a:defRPr/>
          </a:pPr>
          <a:endParaRPr lang="es-ES" sz="3000" b="1" kern="1200" baseline="-25000" dirty="0"/>
        </a:p>
        <a:p>
          <a:pPr marL="0" marR="0" lvl="1" indent="0" algn="l" defTabSz="914400" eaLnBrk="1" fontAlgn="auto" latinLnBrk="0" hangingPunct="1">
            <a:lnSpc>
              <a:spcPct val="100000"/>
            </a:lnSpc>
            <a:spcBef>
              <a:spcPct val="0"/>
            </a:spcBef>
            <a:spcAft>
              <a:spcPts val="0"/>
            </a:spcAft>
            <a:buClrTx/>
            <a:buSzTx/>
            <a:buFontTx/>
            <a:buChar char="••"/>
            <a:tabLst/>
            <a:defRPr/>
          </a:pPr>
          <a:endParaRPr lang="es-ES" sz="3000" b="1" kern="1200" baseline="-25000" dirty="0"/>
        </a:p>
        <a:p>
          <a:pPr marL="0" marR="0" lvl="1" indent="0" algn="l" defTabSz="914400" eaLnBrk="1" fontAlgn="auto" latinLnBrk="0" hangingPunct="1">
            <a:lnSpc>
              <a:spcPct val="100000"/>
            </a:lnSpc>
            <a:spcBef>
              <a:spcPct val="0"/>
            </a:spcBef>
            <a:spcAft>
              <a:spcPts val="0"/>
            </a:spcAft>
            <a:buClrTx/>
            <a:buSzTx/>
            <a:buFontTx/>
            <a:buChar char="••"/>
            <a:tabLst/>
            <a:defRPr/>
          </a:pPr>
          <a:endParaRPr lang="es-ES" sz="3000" b="1" kern="1200" baseline="-25000" dirty="0"/>
        </a:p>
        <a:p>
          <a:pPr marL="0" marR="0" lvl="1" indent="0" algn="l" defTabSz="914400" eaLnBrk="1" fontAlgn="auto" latinLnBrk="0" hangingPunct="1">
            <a:lnSpc>
              <a:spcPct val="100000"/>
            </a:lnSpc>
            <a:spcBef>
              <a:spcPct val="0"/>
            </a:spcBef>
            <a:spcAft>
              <a:spcPts val="0"/>
            </a:spcAft>
            <a:buClrTx/>
            <a:buSzTx/>
            <a:buFontTx/>
            <a:buChar char="••"/>
            <a:tabLst/>
            <a:defRPr/>
          </a:pPr>
          <a:r>
            <a:rPr lang="es-ES" sz="3000" kern="1200" dirty="0" smtClean="0"/>
            <a:t>Depende de la naturaleza del líquido y de la temperatura.</a:t>
          </a:r>
          <a:endParaRPr lang="es-ES" sz="3000" b="1" kern="1200" baseline="-25000" dirty="0">
            <a:latin typeface="+mj-lt"/>
          </a:endParaRPr>
        </a:p>
        <a:p>
          <a:pPr marL="0" marR="0" lvl="1" indent="0" algn="l" defTabSz="914400" eaLnBrk="1" fontAlgn="auto" latinLnBrk="0" hangingPunct="1">
            <a:lnSpc>
              <a:spcPct val="100000"/>
            </a:lnSpc>
            <a:spcBef>
              <a:spcPct val="0"/>
            </a:spcBef>
            <a:spcAft>
              <a:spcPts val="0"/>
            </a:spcAft>
            <a:buClrTx/>
            <a:buSzTx/>
            <a:buFontTx/>
            <a:buChar char="••"/>
            <a:tabLst/>
            <a:defRPr/>
          </a:pPr>
          <a:r>
            <a:rPr lang="es-ES" sz="3000" b="1" kern="1200" baseline="-25000" dirty="0" smtClean="0">
              <a:latin typeface="+mj-lt"/>
            </a:rPr>
            <a:t>Fenómeno asociado: CAVITACIÓN.</a:t>
          </a:r>
          <a:endParaRPr lang="es-ES" sz="3000" b="1" kern="1200" baseline="-25000" dirty="0">
            <a:latin typeface="+mj-lt"/>
          </a:endParaRPr>
        </a:p>
      </dsp:txBody>
      <dsp:txXfrm rot="-5400000">
        <a:off x="1959245" y="335212"/>
        <a:ext cx="6029510" cy="4442144"/>
      </dsp:txXfrm>
    </dsp:sp>
    <dsp:sp modelId="{79FE4652-EB74-4F8C-BBDE-A388D1E26999}">
      <dsp:nvSpPr>
        <dsp:cNvPr id="0" name=""/>
        <dsp:cNvSpPr/>
      </dsp:nvSpPr>
      <dsp:spPr>
        <a:xfrm>
          <a:off x="535" y="2496"/>
          <a:ext cx="1958709" cy="510757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62865" rIns="125730" bIns="62865" numCol="1" spcCol="1270" anchor="ctr" anchorCtr="0">
          <a:noAutofit/>
        </a:bodyPr>
        <a:lstStyle/>
        <a:p>
          <a:pPr lvl="0" algn="ctr" defTabSz="1466850">
            <a:lnSpc>
              <a:spcPct val="90000"/>
            </a:lnSpc>
            <a:spcBef>
              <a:spcPct val="0"/>
            </a:spcBef>
            <a:spcAft>
              <a:spcPct val="35000"/>
            </a:spcAft>
          </a:pPr>
          <a:r>
            <a:rPr lang="es-ES" sz="3300" kern="1200" dirty="0" smtClean="0"/>
            <a:t>1.2.9.</a:t>
          </a:r>
        </a:p>
        <a:p>
          <a:pPr lvl="0" algn="ctr" defTabSz="1466850">
            <a:lnSpc>
              <a:spcPct val="90000"/>
            </a:lnSpc>
            <a:spcBef>
              <a:spcPct val="0"/>
            </a:spcBef>
            <a:spcAft>
              <a:spcPct val="35000"/>
            </a:spcAft>
          </a:pPr>
          <a:r>
            <a:rPr lang="es-ES" sz="3300" kern="1200" dirty="0" smtClean="0"/>
            <a:t>PRESIÓN DE VAPOR</a:t>
          </a:r>
          <a:endParaRPr lang="es-ES" sz="3300" kern="1200" dirty="0"/>
        </a:p>
      </dsp:txBody>
      <dsp:txXfrm>
        <a:off x="96151" y="98112"/>
        <a:ext cx="1767477" cy="4916343"/>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A01B08-2FC0-4F5C-82BB-368F2ABB166B}">
      <dsp:nvSpPr>
        <dsp:cNvPr id="0" name=""/>
        <dsp:cNvSpPr/>
      </dsp:nvSpPr>
      <dsp:spPr>
        <a:xfrm rot="5400000">
          <a:off x="2537870" y="-578625"/>
          <a:ext cx="5112568" cy="626981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0" algn="l" defTabSz="1466850">
            <a:lnSpc>
              <a:spcPct val="90000"/>
            </a:lnSpc>
            <a:spcBef>
              <a:spcPct val="0"/>
            </a:spcBef>
            <a:spcAft>
              <a:spcPct val="15000"/>
            </a:spcAft>
            <a:buChar char="••"/>
          </a:pPr>
          <a:r>
            <a:rPr lang="es-ES" sz="2800" kern="1200" dirty="0" smtClean="0"/>
            <a:t>Pegajosidad interna de un fluido.</a:t>
          </a:r>
          <a:endParaRPr lang="es-ES" sz="2800" kern="1200" dirty="0"/>
        </a:p>
        <a:p>
          <a:pPr marL="285750" lvl="1" indent="0" algn="l" defTabSz="1466850">
            <a:lnSpc>
              <a:spcPct val="90000"/>
            </a:lnSpc>
            <a:spcBef>
              <a:spcPct val="0"/>
            </a:spcBef>
            <a:spcAft>
              <a:spcPct val="15000"/>
            </a:spcAft>
            <a:buChar char="••"/>
          </a:pPr>
          <a:r>
            <a:rPr lang="es-ES" sz="2800" kern="1200" dirty="0" smtClean="0"/>
            <a:t>Resistencia a las deformaciones tangenciales.</a:t>
          </a:r>
          <a:endParaRPr lang="es-ES" sz="2800" kern="1200" dirty="0"/>
        </a:p>
        <a:p>
          <a:pPr marL="285750" lvl="1" indent="0" algn="l" defTabSz="1466850">
            <a:lnSpc>
              <a:spcPct val="90000"/>
            </a:lnSpc>
            <a:spcBef>
              <a:spcPct val="0"/>
            </a:spcBef>
            <a:spcAft>
              <a:spcPct val="15000"/>
            </a:spcAft>
            <a:buChar char="••"/>
          </a:pPr>
          <a:r>
            <a:rPr lang="es-ES" sz="2800" kern="1200" dirty="0" smtClean="0"/>
            <a:t>Ley de newton de la viscosidad:</a:t>
          </a:r>
          <a:endParaRPr lang="es-ES" sz="2800" kern="1200" dirty="0"/>
        </a:p>
      </dsp:txBody>
      <dsp:txXfrm rot="-5400000">
        <a:off x="1959245" y="249575"/>
        <a:ext cx="6020244" cy="4613418"/>
      </dsp:txXfrm>
    </dsp:sp>
    <dsp:sp modelId="{79FE4652-EB74-4F8C-BBDE-A388D1E26999}">
      <dsp:nvSpPr>
        <dsp:cNvPr id="0" name=""/>
        <dsp:cNvSpPr/>
      </dsp:nvSpPr>
      <dsp:spPr>
        <a:xfrm>
          <a:off x="535" y="0"/>
          <a:ext cx="1958709" cy="511256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s-ES" sz="2400" kern="1200" dirty="0" smtClean="0"/>
            <a:t>1.2.10.</a:t>
          </a:r>
        </a:p>
        <a:p>
          <a:pPr lvl="0" algn="ctr" defTabSz="1066800">
            <a:lnSpc>
              <a:spcPct val="90000"/>
            </a:lnSpc>
            <a:spcBef>
              <a:spcPct val="0"/>
            </a:spcBef>
            <a:spcAft>
              <a:spcPct val="35000"/>
            </a:spcAft>
          </a:pPr>
          <a:r>
            <a:rPr lang="es-ES" sz="2400" kern="1200" dirty="0" smtClean="0">
              <a:hlinkClick xmlns:r="http://schemas.openxmlformats.org/officeDocument/2006/relationships" r:id="rId1" action="ppaction://hlinkpres?slideindex=1&amp;slidetitle="/>
            </a:rPr>
            <a:t>VISCOSIDAD</a:t>
          </a:r>
          <a:endParaRPr lang="es-ES" sz="2400" kern="1200" dirty="0"/>
        </a:p>
      </dsp:txBody>
      <dsp:txXfrm>
        <a:off x="96151" y="95616"/>
        <a:ext cx="1767477" cy="492133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6EFA5F-C555-4D8B-B80C-A92BE5DD156F}">
      <dsp:nvSpPr>
        <dsp:cNvPr id="0" name=""/>
        <dsp:cNvSpPr/>
      </dsp:nvSpPr>
      <dsp:spPr>
        <a:xfrm>
          <a:off x="0" y="0"/>
          <a:ext cx="8229600" cy="773587"/>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00" tIns="18000" rIns="18000" bIns="18000" numCol="1" spcCol="1270" anchor="ctr" anchorCtr="0">
          <a:noAutofit/>
        </a:bodyPr>
        <a:lstStyle/>
        <a:p>
          <a:pPr lvl="0" algn="ctr" defTabSz="1600200">
            <a:lnSpc>
              <a:spcPct val="90000"/>
            </a:lnSpc>
            <a:spcBef>
              <a:spcPct val="0"/>
            </a:spcBef>
            <a:spcAft>
              <a:spcPct val="35000"/>
            </a:spcAft>
          </a:pPr>
          <a:r>
            <a:rPr lang="es-ES" sz="3600" kern="1200" dirty="0" smtClean="0"/>
            <a:t>INTRODUCCIÓN</a:t>
          </a:r>
          <a:endParaRPr lang="es-ES" sz="3600" kern="1200" dirty="0"/>
        </a:p>
      </dsp:txBody>
      <dsp:txXfrm>
        <a:off x="37763" y="37763"/>
        <a:ext cx="8154074" cy="698061"/>
      </dsp:txXfrm>
    </dsp:sp>
    <dsp:sp modelId="{91B5CF45-4734-4B20-86B5-3CDAB926F55F}">
      <dsp:nvSpPr>
        <dsp:cNvPr id="0" name=""/>
        <dsp:cNvSpPr/>
      </dsp:nvSpPr>
      <dsp:spPr>
        <a:xfrm>
          <a:off x="0" y="774330"/>
          <a:ext cx="8229600" cy="38663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5560" rIns="199136" bIns="35560" numCol="1" spcCol="1270" anchor="t" anchorCtr="0">
          <a:noAutofit/>
        </a:bodyPr>
        <a:lstStyle/>
        <a:p>
          <a:pPr marL="285750" lvl="1" indent="-285750" algn="just" defTabSz="1244600">
            <a:lnSpc>
              <a:spcPct val="90000"/>
            </a:lnSpc>
            <a:spcBef>
              <a:spcPct val="0"/>
            </a:spcBef>
            <a:spcAft>
              <a:spcPct val="20000"/>
            </a:spcAft>
            <a:buChar char="••"/>
          </a:pPr>
          <a:r>
            <a:rPr lang="es-ES" sz="2800" kern="1200" dirty="0" smtClean="0"/>
            <a:t>Es el estudio de los fluidos en reposo o con velocidad constante. En estos no se presentan esfuerzos cortantes, o tangenciales, solamente esfuerzo normal: la presión. Las partes de este tema son:</a:t>
          </a:r>
          <a:endParaRPr lang="es-ES" sz="2800" kern="1200" dirty="0"/>
        </a:p>
        <a:p>
          <a:pPr marL="228600" lvl="1" indent="-228600" algn="just" defTabSz="1066800">
            <a:lnSpc>
              <a:spcPct val="90000"/>
            </a:lnSpc>
            <a:spcBef>
              <a:spcPct val="0"/>
            </a:spcBef>
            <a:spcAft>
              <a:spcPct val="20000"/>
            </a:spcAft>
            <a:buChar char="••"/>
          </a:pPr>
          <a:endParaRPr lang="es-ES" sz="2400" kern="1200" dirty="0"/>
        </a:p>
      </dsp:txBody>
      <dsp:txXfrm>
        <a:off x="0" y="774330"/>
        <a:ext cx="8229600" cy="3866304"/>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6EFA5F-C555-4D8B-B80C-A92BE5DD156F}">
      <dsp:nvSpPr>
        <dsp:cNvPr id="0" name=""/>
        <dsp:cNvSpPr/>
      </dsp:nvSpPr>
      <dsp:spPr>
        <a:xfrm>
          <a:off x="0" y="59579"/>
          <a:ext cx="8229600" cy="74353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a:lnSpc>
              <a:spcPct val="90000"/>
            </a:lnSpc>
            <a:spcBef>
              <a:spcPct val="0"/>
            </a:spcBef>
            <a:spcAft>
              <a:spcPct val="35000"/>
            </a:spcAft>
          </a:pPr>
          <a:r>
            <a:rPr lang="es-ES" sz="3100" kern="1200" dirty="0" smtClean="0"/>
            <a:t>LÍQUIDOS</a:t>
          </a:r>
          <a:endParaRPr lang="es-ES" sz="3100" kern="1200" dirty="0"/>
        </a:p>
      </dsp:txBody>
      <dsp:txXfrm>
        <a:off x="36296" y="95875"/>
        <a:ext cx="8157008" cy="670943"/>
      </dsp:txXfrm>
    </dsp:sp>
    <dsp:sp modelId="{91B5CF45-4734-4B20-86B5-3CDAB926F55F}">
      <dsp:nvSpPr>
        <dsp:cNvPr id="0" name=""/>
        <dsp:cNvSpPr/>
      </dsp:nvSpPr>
      <dsp:spPr>
        <a:xfrm>
          <a:off x="0" y="803114"/>
          <a:ext cx="8229600" cy="12513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9370" rIns="220472" bIns="39370" numCol="1" spcCol="1270" anchor="t" anchorCtr="0">
          <a:noAutofit/>
        </a:bodyPr>
        <a:lstStyle/>
        <a:p>
          <a:pPr marL="228600" lvl="1" indent="-228600" algn="l" defTabSz="1066800">
            <a:lnSpc>
              <a:spcPct val="90000"/>
            </a:lnSpc>
            <a:spcBef>
              <a:spcPct val="0"/>
            </a:spcBef>
            <a:spcAft>
              <a:spcPct val="20000"/>
            </a:spcAft>
            <a:buChar char="••"/>
          </a:pPr>
          <a:r>
            <a:rPr lang="es-ES" sz="2400" kern="1200" dirty="0" smtClean="0"/>
            <a:t>VOLUMEN DEFINIDO</a:t>
          </a:r>
          <a:endParaRPr lang="es-ES" sz="2400" kern="1200" dirty="0"/>
        </a:p>
        <a:p>
          <a:pPr marL="228600" lvl="1" indent="-228600" algn="l" defTabSz="1066800">
            <a:lnSpc>
              <a:spcPct val="90000"/>
            </a:lnSpc>
            <a:spcBef>
              <a:spcPct val="0"/>
            </a:spcBef>
            <a:spcAft>
              <a:spcPct val="20000"/>
            </a:spcAft>
            <a:buChar char="••"/>
          </a:pPr>
          <a:r>
            <a:rPr lang="es-ES" sz="2400" kern="1200" dirty="0" smtClean="0"/>
            <a:t>PRACTICAMENTE INCOMPRESIBLE</a:t>
          </a:r>
          <a:endParaRPr lang="es-ES" sz="2400" kern="1200" dirty="0"/>
        </a:p>
        <a:p>
          <a:pPr marL="228600" lvl="1" indent="-228600" algn="l" defTabSz="1066800">
            <a:lnSpc>
              <a:spcPct val="90000"/>
            </a:lnSpc>
            <a:spcBef>
              <a:spcPct val="0"/>
            </a:spcBef>
            <a:spcAft>
              <a:spcPct val="20000"/>
            </a:spcAft>
            <a:buChar char="••"/>
          </a:pPr>
          <a:r>
            <a:rPr lang="es-ES" sz="2400" kern="1200" dirty="0" smtClean="0"/>
            <a:t>TOMAN LA FORMA DEL RECIPIENTE</a:t>
          </a:r>
          <a:endParaRPr lang="es-ES" sz="2400" kern="1200" dirty="0"/>
        </a:p>
      </dsp:txBody>
      <dsp:txXfrm>
        <a:off x="0" y="803114"/>
        <a:ext cx="8229600" cy="1251315"/>
      </dsp:txXfrm>
    </dsp:sp>
    <dsp:sp modelId="{FA763CA6-5B46-49CF-AB2A-FD04017C7973}">
      <dsp:nvSpPr>
        <dsp:cNvPr id="0" name=""/>
        <dsp:cNvSpPr/>
      </dsp:nvSpPr>
      <dsp:spPr>
        <a:xfrm>
          <a:off x="0" y="2054429"/>
          <a:ext cx="8229600" cy="74353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a:lnSpc>
              <a:spcPct val="90000"/>
            </a:lnSpc>
            <a:spcBef>
              <a:spcPct val="0"/>
            </a:spcBef>
            <a:spcAft>
              <a:spcPct val="35000"/>
            </a:spcAft>
          </a:pPr>
          <a:r>
            <a:rPr lang="es-ES" sz="3100" kern="1200" dirty="0" smtClean="0"/>
            <a:t>GASES</a:t>
          </a:r>
          <a:endParaRPr lang="es-ES" sz="3100" kern="1200" dirty="0"/>
        </a:p>
      </dsp:txBody>
      <dsp:txXfrm>
        <a:off x="36296" y="2090725"/>
        <a:ext cx="8157008" cy="670943"/>
      </dsp:txXfrm>
    </dsp:sp>
    <dsp:sp modelId="{9AA94533-7538-4C30-A761-08D04FA8C569}">
      <dsp:nvSpPr>
        <dsp:cNvPr id="0" name=""/>
        <dsp:cNvSpPr/>
      </dsp:nvSpPr>
      <dsp:spPr>
        <a:xfrm>
          <a:off x="0" y="2797964"/>
          <a:ext cx="8229600" cy="16684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1290" tIns="39370" rIns="220472" bIns="39370" numCol="1" spcCol="1270" anchor="t" anchorCtr="0">
          <a:noAutofit/>
        </a:bodyPr>
        <a:lstStyle/>
        <a:p>
          <a:pPr marL="228600" lvl="1" indent="-228600" algn="l" defTabSz="1066800">
            <a:lnSpc>
              <a:spcPct val="90000"/>
            </a:lnSpc>
            <a:spcBef>
              <a:spcPct val="0"/>
            </a:spcBef>
            <a:spcAft>
              <a:spcPct val="20000"/>
            </a:spcAft>
            <a:buChar char="••"/>
          </a:pPr>
          <a:r>
            <a:rPr lang="es-ES" sz="2400" kern="1200" dirty="0" smtClean="0"/>
            <a:t>VOLUMEN DEL RECIPIENTE</a:t>
          </a:r>
          <a:endParaRPr lang="es-ES" sz="2400" kern="1200" dirty="0"/>
        </a:p>
        <a:p>
          <a:pPr marL="228600" lvl="1" indent="-228600" algn="l" defTabSz="1066800">
            <a:lnSpc>
              <a:spcPct val="90000"/>
            </a:lnSpc>
            <a:spcBef>
              <a:spcPct val="0"/>
            </a:spcBef>
            <a:spcAft>
              <a:spcPct val="20000"/>
            </a:spcAft>
            <a:buChar char="••"/>
          </a:pPr>
          <a:r>
            <a:rPr lang="es-ES" sz="2400" kern="1200" dirty="0" smtClean="0"/>
            <a:t>COMPRESIBLES</a:t>
          </a:r>
          <a:endParaRPr lang="es-ES" sz="2400" kern="1200" dirty="0"/>
        </a:p>
        <a:p>
          <a:pPr marL="228600" lvl="1" indent="-228600" algn="l" defTabSz="1066800">
            <a:lnSpc>
              <a:spcPct val="90000"/>
            </a:lnSpc>
            <a:spcBef>
              <a:spcPct val="0"/>
            </a:spcBef>
            <a:spcAft>
              <a:spcPct val="20000"/>
            </a:spcAft>
            <a:buChar char="••"/>
          </a:pPr>
          <a:r>
            <a:rPr lang="es-ES" sz="2400" kern="1200" dirty="0" smtClean="0"/>
            <a:t>INVISCIDOS</a:t>
          </a:r>
          <a:endParaRPr lang="es-ES" sz="2400" kern="1200" dirty="0"/>
        </a:p>
        <a:p>
          <a:pPr marL="228600" lvl="1" indent="-228600" algn="l" defTabSz="1066800">
            <a:lnSpc>
              <a:spcPct val="90000"/>
            </a:lnSpc>
            <a:spcBef>
              <a:spcPct val="0"/>
            </a:spcBef>
            <a:spcAft>
              <a:spcPct val="20000"/>
            </a:spcAft>
            <a:buChar char="••"/>
          </a:pPr>
          <a:r>
            <a:rPr lang="es-ES" sz="2400" kern="1200" dirty="0" smtClean="0"/>
            <a:t>TOMAN LA FORMA DEL RECIPIENTE</a:t>
          </a:r>
          <a:endParaRPr lang="es-ES" sz="2400" kern="1200" dirty="0"/>
        </a:p>
      </dsp:txBody>
      <dsp:txXfrm>
        <a:off x="0" y="2797964"/>
        <a:ext cx="8229600" cy="16684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A01B08-2FC0-4F5C-82BB-368F2ABB166B}">
      <dsp:nvSpPr>
        <dsp:cNvPr id="0" name=""/>
        <dsp:cNvSpPr/>
      </dsp:nvSpPr>
      <dsp:spPr>
        <a:xfrm rot="5400000">
          <a:off x="2788034" y="-742212"/>
          <a:ext cx="4612240" cy="626981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8110" tIns="59055" rIns="118110" bIns="59055" numCol="1" spcCol="1270" anchor="ctr" anchorCtr="0">
          <a:noAutofit/>
        </a:bodyPr>
        <a:lstStyle/>
        <a:p>
          <a:pPr marL="285750" lvl="1" indent="-285750" algn="l" defTabSz="1377950">
            <a:lnSpc>
              <a:spcPct val="90000"/>
            </a:lnSpc>
            <a:spcBef>
              <a:spcPct val="0"/>
            </a:spcBef>
            <a:spcAft>
              <a:spcPct val="15000"/>
            </a:spcAft>
            <a:buChar char="••"/>
          </a:pPr>
          <a:r>
            <a:rPr lang="es-ES" sz="3100" kern="1200" dirty="0" smtClean="0"/>
            <a:t>Cantidad de fuerza ejercida sobre una unidad de área de una sustancia.  </a:t>
          </a:r>
          <a:r>
            <a:rPr lang="es-ES" sz="3100" b="1" kern="1200" dirty="0" smtClean="0">
              <a:solidFill>
                <a:schemeClr val="accent6">
                  <a:lumMod val="75000"/>
                </a:schemeClr>
              </a:solidFill>
              <a:effectLst>
                <a:outerShdw blurRad="38100" dist="38100" dir="2700000" algn="tl">
                  <a:srgbClr val="000000">
                    <a:alpha val="43137"/>
                  </a:srgbClr>
                </a:outerShdw>
              </a:effectLst>
            </a:rPr>
            <a:t>P = F / A</a:t>
          </a:r>
          <a:endParaRPr lang="es-ES" sz="3100" b="1" kern="1200" dirty="0">
            <a:solidFill>
              <a:schemeClr val="accent6">
                <a:lumMod val="75000"/>
              </a:schemeClr>
            </a:solidFill>
            <a:effectLst>
              <a:outerShdw blurRad="38100" dist="38100" dir="2700000" algn="tl">
                <a:srgbClr val="000000">
                  <a:alpha val="43137"/>
                </a:srgbClr>
              </a:outerShdw>
            </a:effectLst>
          </a:endParaRPr>
        </a:p>
        <a:p>
          <a:pPr marL="285750" lvl="1" indent="-285750" algn="l" defTabSz="1377950">
            <a:lnSpc>
              <a:spcPct val="90000"/>
            </a:lnSpc>
            <a:spcBef>
              <a:spcPct val="0"/>
            </a:spcBef>
            <a:spcAft>
              <a:spcPct val="15000"/>
            </a:spcAft>
            <a:buChar char="••"/>
          </a:pPr>
          <a:r>
            <a:rPr lang="es-ES" sz="3100" kern="1200" dirty="0" smtClean="0"/>
            <a:t>Un gas se puede comprimir (aumentar la presión) y reducirá grandemente su volumen. Es compresible.</a:t>
          </a:r>
          <a:endParaRPr lang="es-ES" sz="3100" kern="1200" dirty="0"/>
        </a:p>
        <a:p>
          <a:pPr marL="285750" lvl="1" indent="-285750" algn="l" defTabSz="1377950">
            <a:lnSpc>
              <a:spcPct val="90000"/>
            </a:lnSpc>
            <a:spcBef>
              <a:spcPct val="0"/>
            </a:spcBef>
            <a:spcAft>
              <a:spcPct val="15000"/>
            </a:spcAft>
            <a:buChar char="••"/>
          </a:pPr>
          <a:r>
            <a:rPr lang="es-ES" sz="3100" kern="1200" dirty="0" smtClean="0"/>
            <a:t>Un líquido es prácticamente incompresible.</a:t>
          </a:r>
          <a:endParaRPr lang="es-ES" sz="3100" kern="1200" dirty="0"/>
        </a:p>
      </dsp:txBody>
      <dsp:txXfrm rot="-5400000">
        <a:off x="1959245" y="311728"/>
        <a:ext cx="6044668" cy="4161938"/>
      </dsp:txXfrm>
    </dsp:sp>
    <dsp:sp modelId="{79FE4652-EB74-4F8C-BBDE-A388D1E26999}">
      <dsp:nvSpPr>
        <dsp:cNvPr id="0" name=""/>
        <dsp:cNvSpPr/>
      </dsp:nvSpPr>
      <dsp:spPr>
        <a:xfrm>
          <a:off x="535" y="0"/>
          <a:ext cx="1958709" cy="478539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62865" rIns="125730" bIns="62865" numCol="1" spcCol="1270" anchor="ctr" anchorCtr="0">
          <a:noAutofit/>
        </a:bodyPr>
        <a:lstStyle/>
        <a:p>
          <a:pPr lvl="0" algn="ctr" defTabSz="1466850">
            <a:lnSpc>
              <a:spcPct val="90000"/>
            </a:lnSpc>
            <a:spcBef>
              <a:spcPct val="0"/>
            </a:spcBef>
            <a:spcAft>
              <a:spcPct val="35000"/>
            </a:spcAft>
          </a:pPr>
          <a:r>
            <a:rPr lang="es-ES" sz="3300" kern="1200" dirty="0" smtClean="0"/>
            <a:t>1.2.1. </a:t>
          </a:r>
          <a:r>
            <a:rPr lang="es-ES" sz="3300" kern="1200" dirty="0" smtClean="0">
              <a:hlinkClick xmlns:r="http://schemas.openxmlformats.org/officeDocument/2006/relationships" r:id="rId1" action="ppaction://hlinkpres?slideindex=1&amp;slidetitle="/>
            </a:rPr>
            <a:t>PRESIÓN</a:t>
          </a:r>
          <a:endParaRPr lang="es-ES" sz="3300" kern="1200" dirty="0"/>
        </a:p>
      </dsp:txBody>
      <dsp:txXfrm>
        <a:off x="96151" y="95616"/>
        <a:ext cx="1767477" cy="459416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A01B08-2FC0-4F5C-82BB-368F2ABB166B}">
      <dsp:nvSpPr>
        <dsp:cNvPr id="0" name=""/>
        <dsp:cNvSpPr/>
      </dsp:nvSpPr>
      <dsp:spPr>
        <a:xfrm rot="5400000">
          <a:off x="2788034" y="-742212"/>
          <a:ext cx="4612240" cy="626981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5250" tIns="47625" rIns="95250" bIns="47625" numCol="1" spcCol="1270" anchor="ctr" anchorCtr="0">
          <a:noAutofit/>
        </a:bodyPr>
        <a:lstStyle/>
        <a:p>
          <a:pPr marL="228600" lvl="1" indent="-228600" algn="l" defTabSz="1111250">
            <a:lnSpc>
              <a:spcPct val="90000"/>
            </a:lnSpc>
            <a:spcBef>
              <a:spcPct val="0"/>
            </a:spcBef>
            <a:spcAft>
              <a:spcPct val="15000"/>
            </a:spcAft>
            <a:buChar char="••"/>
          </a:pPr>
          <a:r>
            <a:rPr lang="es-ES" sz="2500" kern="1200" dirty="0" smtClean="0"/>
            <a:t>Relaciona la velocidad promedio de las moléculas del fluido.</a:t>
          </a:r>
          <a:endParaRPr lang="es-ES" sz="2500" kern="1200" dirty="0"/>
        </a:p>
        <a:p>
          <a:pPr marL="228600" lvl="1" indent="-228600" algn="l" defTabSz="1111250">
            <a:lnSpc>
              <a:spcPct val="90000"/>
            </a:lnSpc>
            <a:spcBef>
              <a:spcPct val="0"/>
            </a:spcBef>
            <a:spcAft>
              <a:spcPct val="15000"/>
            </a:spcAft>
            <a:buChar char="••"/>
          </a:pPr>
          <a:r>
            <a:rPr lang="es-ES" sz="2500" kern="1200" dirty="0" smtClean="0"/>
            <a:t>Un gas puede variar su temperatura como consecuencia de cambios de presión o de cantidad de sustancia</a:t>
          </a:r>
          <a:endParaRPr lang="es-ES" sz="2500" kern="1200" dirty="0"/>
        </a:p>
        <a:p>
          <a:pPr marL="228600" lvl="1" indent="-228600" algn="l" defTabSz="1111250">
            <a:lnSpc>
              <a:spcPct val="90000"/>
            </a:lnSpc>
            <a:spcBef>
              <a:spcPct val="0"/>
            </a:spcBef>
            <a:spcAft>
              <a:spcPct val="15000"/>
            </a:spcAft>
            <a:buChar char="••"/>
          </a:pPr>
          <a:r>
            <a:rPr lang="es-ES" sz="2500" kern="1200" dirty="0" smtClean="0"/>
            <a:t>En un líquido los cambios de temperatura se dan por efecto de fricción debidos a la velocidad de flujo.</a:t>
          </a:r>
          <a:endParaRPr lang="es-ES" sz="2500" kern="1200" dirty="0"/>
        </a:p>
        <a:p>
          <a:pPr marL="228600" lvl="1" indent="-228600" algn="l" defTabSz="1111250">
            <a:lnSpc>
              <a:spcPct val="90000"/>
            </a:lnSpc>
            <a:spcBef>
              <a:spcPct val="0"/>
            </a:spcBef>
            <a:spcAft>
              <a:spcPct val="15000"/>
            </a:spcAft>
            <a:buChar char="••"/>
          </a:pPr>
          <a:r>
            <a:rPr lang="es-ES" sz="2500" kern="1200" dirty="0" smtClean="0"/>
            <a:t>Existen escalas absolutas, relacionadas con el cero absoluto y escalas relativas, con referencia a cambios de estado del agua.</a:t>
          </a:r>
          <a:endParaRPr lang="es-ES" sz="2500" kern="1200" dirty="0"/>
        </a:p>
      </dsp:txBody>
      <dsp:txXfrm rot="-5400000">
        <a:off x="1959245" y="311728"/>
        <a:ext cx="6044668" cy="4161938"/>
      </dsp:txXfrm>
    </dsp:sp>
    <dsp:sp modelId="{79FE4652-EB74-4F8C-BBDE-A388D1E26999}">
      <dsp:nvSpPr>
        <dsp:cNvPr id="0" name=""/>
        <dsp:cNvSpPr/>
      </dsp:nvSpPr>
      <dsp:spPr>
        <a:xfrm>
          <a:off x="535" y="0"/>
          <a:ext cx="1958709" cy="478539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s-ES" sz="2000" kern="1200" dirty="0" smtClean="0"/>
            <a:t>1.2.2. TEMPERATURA</a:t>
          </a:r>
          <a:endParaRPr lang="es-ES" sz="2000" kern="1200" dirty="0"/>
        </a:p>
      </dsp:txBody>
      <dsp:txXfrm>
        <a:off x="96151" y="95616"/>
        <a:ext cx="1767477" cy="459416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A01B08-2FC0-4F5C-82BB-368F2ABB166B}">
      <dsp:nvSpPr>
        <dsp:cNvPr id="0" name=""/>
        <dsp:cNvSpPr/>
      </dsp:nvSpPr>
      <dsp:spPr>
        <a:xfrm rot="5400000">
          <a:off x="2788034" y="-742212"/>
          <a:ext cx="4612240" cy="626981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74295" rIns="148590" bIns="74295" numCol="1" spcCol="1270" anchor="ctr" anchorCtr="0">
          <a:noAutofit/>
        </a:bodyPr>
        <a:lstStyle/>
        <a:p>
          <a:pPr marL="285750" lvl="1" indent="-285750" algn="l" defTabSz="1733550">
            <a:lnSpc>
              <a:spcPct val="90000"/>
            </a:lnSpc>
            <a:spcBef>
              <a:spcPct val="0"/>
            </a:spcBef>
            <a:spcAft>
              <a:spcPct val="15000"/>
            </a:spcAft>
            <a:buChar char="••"/>
          </a:pPr>
          <a:r>
            <a:rPr lang="es-ES" sz="3900" kern="1200" dirty="0" smtClean="0"/>
            <a:t>Cambio de volumen de una sustancia debido a un cambio de presión.</a:t>
          </a:r>
          <a:endParaRPr lang="es-ES" sz="3900" kern="1200" dirty="0"/>
        </a:p>
        <a:p>
          <a:pPr marL="285750" lvl="1" indent="-285750" algn="l" defTabSz="1733550">
            <a:lnSpc>
              <a:spcPct val="90000"/>
            </a:lnSpc>
            <a:spcBef>
              <a:spcPct val="0"/>
            </a:spcBef>
            <a:spcAft>
              <a:spcPct val="15000"/>
            </a:spcAft>
            <a:buChar char="••"/>
          </a:pPr>
          <a:r>
            <a:rPr lang="es-ES" sz="3900" kern="1200" dirty="0" smtClean="0"/>
            <a:t>Se mide por medio del módulo de compresibilidad.</a:t>
          </a:r>
          <a:endParaRPr lang="es-ES" sz="3900" kern="1200" dirty="0"/>
        </a:p>
        <a:p>
          <a:pPr marL="285750" lvl="1" indent="-285750" algn="l" defTabSz="1733550">
            <a:lnSpc>
              <a:spcPct val="90000"/>
            </a:lnSpc>
            <a:spcBef>
              <a:spcPct val="0"/>
            </a:spcBef>
            <a:spcAft>
              <a:spcPct val="15000"/>
            </a:spcAft>
            <a:buChar char="••"/>
          </a:pPr>
          <a:r>
            <a:rPr lang="es-ES" sz="3900" kern="1200" dirty="0" smtClean="0"/>
            <a:t>Tiene unidades de presión.</a:t>
          </a:r>
          <a:endParaRPr lang="es-ES" sz="3900" kern="1200" dirty="0"/>
        </a:p>
      </dsp:txBody>
      <dsp:txXfrm rot="-5400000">
        <a:off x="1959245" y="311728"/>
        <a:ext cx="6044668" cy="4161938"/>
      </dsp:txXfrm>
    </dsp:sp>
    <dsp:sp modelId="{79FE4652-EB74-4F8C-BBDE-A388D1E26999}">
      <dsp:nvSpPr>
        <dsp:cNvPr id="0" name=""/>
        <dsp:cNvSpPr/>
      </dsp:nvSpPr>
      <dsp:spPr>
        <a:xfrm>
          <a:off x="535" y="0"/>
          <a:ext cx="1958709" cy="478539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32385" rIns="64770" bIns="32385" numCol="1" spcCol="1270" anchor="ctr" anchorCtr="0">
          <a:noAutofit/>
        </a:bodyPr>
        <a:lstStyle/>
        <a:p>
          <a:pPr lvl="0" algn="ctr" defTabSz="755650">
            <a:lnSpc>
              <a:spcPct val="90000"/>
            </a:lnSpc>
            <a:spcBef>
              <a:spcPct val="0"/>
            </a:spcBef>
            <a:spcAft>
              <a:spcPct val="35000"/>
            </a:spcAft>
          </a:pPr>
          <a:r>
            <a:rPr lang="es-ES" sz="1700" kern="1200" dirty="0" smtClean="0"/>
            <a:t>1.2.3. COMPRESIBILIDAD</a:t>
          </a:r>
          <a:endParaRPr lang="es-ES" sz="1700" kern="1200" dirty="0"/>
        </a:p>
      </dsp:txBody>
      <dsp:txXfrm>
        <a:off x="96151" y="95616"/>
        <a:ext cx="1767477" cy="459416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A01B08-2FC0-4F5C-82BB-368F2ABB166B}">
      <dsp:nvSpPr>
        <dsp:cNvPr id="0" name=""/>
        <dsp:cNvSpPr/>
      </dsp:nvSpPr>
      <dsp:spPr>
        <a:xfrm rot="5400000">
          <a:off x="2788034" y="-742212"/>
          <a:ext cx="4612240" cy="626981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0020" tIns="80010" rIns="160020" bIns="80010" numCol="1" spcCol="1270" anchor="ctr" anchorCtr="0">
          <a:noAutofit/>
        </a:bodyPr>
        <a:lstStyle/>
        <a:p>
          <a:pPr marL="285750" lvl="1" indent="-285750" algn="l" defTabSz="1866900">
            <a:lnSpc>
              <a:spcPct val="90000"/>
            </a:lnSpc>
            <a:spcBef>
              <a:spcPct val="0"/>
            </a:spcBef>
            <a:spcAft>
              <a:spcPct val="15000"/>
            </a:spcAft>
            <a:buChar char="••"/>
          </a:pPr>
          <a:r>
            <a:rPr lang="es-ES" sz="4200" kern="1200" dirty="0" smtClean="0"/>
            <a:t>Es la cantidad de masa por unidad de volumen de una sustancia.</a:t>
          </a:r>
          <a:endParaRPr lang="es-ES" sz="4200" kern="1200" dirty="0"/>
        </a:p>
        <a:p>
          <a:pPr marL="285750" lvl="1" indent="-285750" algn="l" defTabSz="1866900">
            <a:lnSpc>
              <a:spcPct val="90000"/>
            </a:lnSpc>
            <a:spcBef>
              <a:spcPct val="0"/>
            </a:spcBef>
            <a:spcAft>
              <a:spcPct val="15000"/>
            </a:spcAft>
            <a:buChar char="••"/>
          </a:pPr>
          <a:r>
            <a:rPr lang="es-ES" sz="4200" kern="1200" dirty="0" smtClean="0"/>
            <a:t>Indica la compactibilidad de una sustancia.</a:t>
          </a:r>
          <a:endParaRPr lang="es-ES" sz="4200" kern="1200" dirty="0"/>
        </a:p>
        <a:p>
          <a:pPr marL="285750" lvl="1" indent="-285750" algn="l" defTabSz="1866900">
            <a:lnSpc>
              <a:spcPct val="90000"/>
            </a:lnSpc>
            <a:spcBef>
              <a:spcPct val="0"/>
            </a:spcBef>
            <a:spcAft>
              <a:spcPct val="15000"/>
            </a:spcAft>
            <a:buChar char="••"/>
          </a:pPr>
          <a:r>
            <a:rPr lang="es-ES" sz="4200" b="1" kern="1200" dirty="0" smtClean="0"/>
            <a:t> </a:t>
          </a:r>
          <a:r>
            <a:rPr lang="es-ES" sz="4200" b="1" kern="1200" dirty="0" smtClean="0">
              <a:latin typeface="Symbol" pitchFamily="18" charset="2"/>
            </a:rPr>
            <a:t>r</a:t>
          </a:r>
          <a:r>
            <a:rPr lang="es-ES" sz="4200" b="1" kern="1200" dirty="0" smtClean="0"/>
            <a:t> = m/V</a:t>
          </a:r>
          <a:endParaRPr lang="es-ES" sz="4200" kern="1200" dirty="0"/>
        </a:p>
      </dsp:txBody>
      <dsp:txXfrm rot="-5400000">
        <a:off x="1959245" y="311728"/>
        <a:ext cx="6044668" cy="4161938"/>
      </dsp:txXfrm>
    </dsp:sp>
    <dsp:sp modelId="{79FE4652-EB74-4F8C-BBDE-A388D1E26999}">
      <dsp:nvSpPr>
        <dsp:cNvPr id="0" name=""/>
        <dsp:cNvSpPr/>
      </dsp:nvSpPr>
      <dsp:spPr>
        <a:xfrm>
          <a:off x="535" y="0"/>
          <a:ext cx="1958709" cy="478539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s-ES" sz="2800" kern="1200" dirty="0" smtClean="0"/>
            <a:t>1.2.4.</a:t>
          </a:r>
        </a:p>
        <a:p>
          <a:pPr lvl="0" algn="ctr" defTabSz="1244600">
            <a:lnSpc>
              <a:spcPct val="90000"/>
            </a:lnSpc>
            <a:spcBef>
              <a:spcPct val="0"/>
            </a:spcBef>
            <a:spcAft>
              <a:spcPct val="35000"/>
            </a:spcAft>
          </a:pPr>
          <a:r>
            <a:rPr lang="es-ES" sz="2800" kern="1200" dirty="0" smtClean="0"/>
            <a:t>DENSIDAD</a:t>
          </a:r>
          <a:endParaRPr lang="es-ES" sz="2800" kern="1200" dirty="0"/>
        </a:p>
      </dsp:txBody>
      <dsp:txXfrm>
        <a:off x="96151" y="95616"/>
        <a:ext cx="1767477" cy="459416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A01B08-2FC0-4F5C-82BB-368F2ABB166B}">
      <dsp:nvSpPr>
        <dsp:cNvPr id="0" name=""/>
        <dsp:cNvSpPr/>
      </dsp:nvSpPr>
      <dsp:spPr>
        <a:xfrm rot="5400000">
          <a:off x="2788034" y="-742212"/>
          <a:ext cx="4612240" cy="626981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3830" tIns="81915" rIns="163830" bIns="81915" numCol="1" spcCol="1270" anchor="ctr" anchorCtr="0">
          <a:noAutofit/>
        </a:bodyPr>
        <a:lstStyle/>
        <a:p>
          <a:pPr marL="285750" lvl="1" indent="-285750" algn="l" defTabSz="1911350">
            <a:lnSpc>
              <a:spcPct val="90000"/>
            </a:lnSpc>
            <a:spcBef>
              <a:spcPct val="0"/>
            </a:spcBef>
            <a:spcAft>
              <a:spcPct val="15000"/>
            </a:spcAft>
            <a:buChar char="••"/>
          </a:pPr>
          <a:r>
            <a:rPr lang="es-ES" sz="4300" kern="1200" dirty="0" smtClean="0"/>
            <a:t>Es la cantidad de peso</a:t>
          </a:r>
          <a:r>
            <a:rPr lang="es-ES" sz="4300" kern="1200" baseline="-25000" dirty="0" smtClean="0"/>
            <a:t> </a:t>
          </a:r>
          <a:r>
            <a:rPr lang="es-ES" sz="4300" kern="1200" dirty="0" smtClean="0"/>
            <a:t>por unidad de volumen de una sustancia.</a:t>
          </a:r>
          <a:endParaRPr lang="es-ES" sz="4300" kern="1200" dirty="0"/>
        </a:p>
        <a:p>
          <a:pPr marL="285750" lvl="1" indent="-285750" algn="l" defTabSz="1911350">
            <a:lnSpc>
              <a:spcPct val="90000"/>
            </a:lnSpc>
            <a:spcBef>
              <a:spcPct val="0"/>
            </a:spcBef>
            <a:spcAft>
              <a:spcPct val="15000"/>
            </a:spcAft>
            <a:buChar char="••"/>
          </a:pPr>
          <a:r>
            <a:rPr lang="es-ES" sz="4300" kern="1200" dirty="0" smtClean="0"/>
            <a:t>Se calcula por: </a:t>
          </a:r>
          <a:r>
            <a:rPr lang="es-ES" sz="4300" b="1" kern="1200" dirty="0" smtClean="0">
              <a:latin typeface="Symbol" pitchFamily="18" charset="2"/>
            </a:rPr>
            <a:t>g</a:t>
          </a:r>
          <a:r>
            <a:rPr lang="es-ES" sz="4300" b="1" kern="1200" dirty="0" smtClean="0"/>
            <a:t> = w/V</a:t>
          </a:r>
          <a:endParaRPr lang="es-ES" sz="4300" b="1" kern="1200" dirty="0"/>
        </a:p>
        <a:p>
          <a:pPr marL="285750" lvl="1" indent="-285750" algn="l" defTabSz="1911350">
            <a:lnSpc>
              <a:spcPct val="90000"/>
            </a:lnSpc>
            <a:spcBef>
              <a:spcPct val="0"/>
            </a:spcBef>
            <a:spcAft>
              <a:spcPct val="15000"/>
            </a:spcAft>
            <a:buChar char="••"/>
          </a:pPr>
          <a:r>
            <a:rPr lang="es-ES" sz="4300" kern="1200" dirty="0" smtClean="0"/>
            <a:t>Donde w = mg</a:t>
          </a:r>
          <a:endParaRPr lang="es-ES" sz="4300" kern="1200" dirty="0"/>
        </a:p>
        <a:p>
          <a:pPr marL="285750" lvl="1" indent="-285750" algn="l" defTabSz="1911350">
            <a:lnSpc>
              <a:spcPct val="90000"/>
            </a:lnSpc>
            <a:spcBef>
              <a:spcPct val="0"/>
            </a:spcBef>
            <a:spcAft>
              <a:spcPct val="15000"/>
            </a:spcAft>
            <a:buChar char="••"/>
          </a:pPr>
          <a:r>
            <a:rPr lang="es-ES" sz="4300" kern="1200" dirty="0" smtClean="0"/>
            <a:t>O también:</a:t>
          </a:r>
          <a:r>
            <a:rPr lang="es-ES" sz="4300" kern="1200" dirty="0" smtClean="0">
              <a:latin typeface="Symbol" pitchFamily="18" charset="2"/>
            </a:rPr>
            <a:t> </a:t>
          </a:r>
          <a:r>
            <a:rPr lang="es-ES" sz="4300" b="1" kern="1200" dirty="0" smtClean="0">
              <a:latin typeface="Symbol" pitchFamily="18" charset="2"/>
            </a:rPr>
            <a:t>g</a:t>
          </a:r>
          <a:r>
            <a:rPr lang="es-ES" sz="4300" b="1" kern="1200" dirty="0" smtClean="0"/>
            <a:t> = </a:t>
          </a:r>
          <a:r>
            <a:rPr lang="es-ES" sz="4300" b="1" kern="1200" dirty="0" err="1" smtClean="0">
              <a:latin typeface="Symbol" pitchFamily="18" charset="2"/>
            </a:rPr>
            <a:t>r·</a:t>
          </a:r>
          <a:r>
            <a:rPr lang="es-ES" sz="4300" b="1" kern="1200" dirty="0" err="1" smtClean="0"/>
            <a:t>g</a:t>
          </a:r>
          <a:endParaRPr lang="es-ES" sz="4300" b="1" kern="1200" dirty="0"/>
        </a:p>
      </dsp:txBody>
      <dsp:txXfrm rot="-5400000">
        <a:off x="1959245" y="311728"/>
        <a:ext cx="6044668" cy="4161938"/>
      </dsp:txXfrm>
    </dsp:sp>
    <dsp:sp modelId="{79FE4652-EB74-4F8C-BBDE-A388D1E26999}">
      <dsp:nvSpPr>
        <dsp:cNvPr id="0" name=""/>
        <dsp:cNvSpPr/>
      </dsp:nvSpPr>
      <dsp:spPr>
        <a:xfrm>
          <a:off x="535" y="0"/>
          <a:ext cx="1958709" cy="478539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s-ES" sz="2600" kern="1200" dirty="0" smtClean="0"/>
            <a:t>1.2.5.</a:t>
          </a:r>
        </a:p>
        <a:p>
          <a:pPr lvl="0" algn="ctr" defTabSz="1155700">
            <a:lnSpc>
              <a:spcPct val="90000"/>
            </a:lnSpc>
            <a:spcBef>
              <a:spcPct val="0"/>
            </a:spcBef>
            <a:spcAft>
              <a:spcPct val="35000"/>
            </a:spcAft>
          </a:pPr>
          <a:r>
            <a:rPr lang="es-ES" sz="2600" kern="1200" dirty="0" smtClean="0"/>
            <a:t>PESO ESPECÍFICO</a:t>
          </a:r>
          <a:endParaRPr lang="es-ES" sz="2600" kern="1200" dirty="0"/>
        </a:p>
      </dsp:txBody>
      <dsp:txXfrm>
        <a:off x="96151" y="95616"/>
        <a:ext cx="1767477" cy="459416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A01B08-2FC0-4F5C-82BB-368F2ABB166B}">
      <dsp:nvSpPr>
        <dsp:cNvPr id="0" name=""/>
        <dsp:cNvSpPr/>
      </dsp:nvSpPr>
      <dsp:spPr>
        <a:xfrm rot="5400000">
          <a:off x="2790286" y="-742212"/>
          <a:ext cx="4607736" cy="626981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0" algn="l" defTabSz="1466850">
            <a:lnSpc>
              <a:spcPct val="90000"/>
            </a:lnSpc>
            <a:spcBef>
              <a:spcPct val="0"/>
            </a:spcBef>
            <a:spcAft>
              <a:spcPct val="15000"/>
            </a:spcAft>
            <a:buChar char="••"/>
          </a:pPr>
          <a:r>
            <a:rPr lang="es-ES" sz="3200" kern="1200" dirty="0" smtClean="0"/>
            <a:t>Cociente de la densidad de una sustancia a la densidad del agua, a 4ºC.</a:t>
          </a:r>
          <a:endParaRPr lang="es-ES" sz="3200" kern="1200" dirty="0"/>
        </a:p>
        <a:p>
          <a:pPr marL="285750" lvl="1" indent="0" algn="l" defTabSz="1466850">
            <a:lnSpc>
              <a:spcPct val="90000"/>
            </a:lnSpc>
            <a:spcBef>
              <a:spcPct val="0"/>
            </a:spcBef>
            <a:spcAft>
              <a:spcPct val="15000"/>
            </a:spcAft>
            <a:buChar char="••"/>
          </a:pPr>
          <a:r>
            <a:rPr lang="es-ES" sz="3200" kern="1200" dirty="0" smtClean="0"/>
            <a:t>Cociente del peso específico de una sustancia al peso específico del agua, a 4ºC.</a:t>
          </a:r>
          <a:endParaRPr lang="es-ES" sz="3200" b="1" kern="1200" dirty="0"/>
        </a:p>
        <a:p>
          <a:pPr marL="0" marR="0" lvl="1" indent="0" algn="l" defTabSz="914400" eaLnBrk="1" fontAlgn="auto" latinLnBrk="0" hangingPunct="1">
            <a:lnSpc>
              <a:spcPct val="100000"/>
            </a:lnSpc>
            <a:spcBef>
              <a:spcPct val="0"/>
            </a:spcBef>
            <a:spcAft>
              <a:spcPts val="0"/>
            </a:spcAft>
            <a:buClrTx/>
            <a:buSzTx/>
            <a:buFontTx/>
            <a:buChar char="••"/>
            <a:tabLst/>
            <a:defRPr/>
          </a:pPr>
          <a:r>
            <a:rPr lang="es-ES" sz="3000" kern="1200" dirty="0" smtClean="0"/>
            <a:t>Se calcula por:</a:t>
          </a:r>
          <a:r>
            <a:rPr lang="es-ES" sz="3000" kern="1200" dirty="0" smtClean="0">
              <a:latin typeface="Symbol" pitchFamily="18" charset="2"/>
            </a:rPr>
            <a:t> </a:t>
          </a:r>
          <a:r>
            <a:rPr lang="es-ES" sz="3000" b="1" kern="1200" dirty="0" err="1" smtClean="0">
              <a:latin typeface="+mj-lt"/>
            </a:rPr>
            <a:t>s.g.</a:t>
          </a:r>
          <a:r>
            <a:rPr lang="es-ES" sz="3000" b="1" kern="1200" dirty="0" smtClean="0">
              <a:latin typeface="+mj-lt"/>
            </a:rPr>
            <a:t> </a:t>
          </a:r>
          <a:r>
            <a:rPr lang="es-ES" sz="3000" b="1" kern="1200" dirty="0" smtClean="0"/>
            <a:t>= </a:t>
          </a:r>
          <a:r>
            <a:rPr lang="es-ES" sz="3000" b="1" kern="1200" dirty="0" smtClean="0">
              <a:latin typeface="Symbol" pitchFamily="18" charset="2"/>
            </a:rPr>
            <a:t>r /r </a:t>
          </a:r>
          <a:r>
            <a:rPr lang="es-ES" sz="3000" b="1" kern="1200" baseline="-25000" dirty="0" smtClean="0">
              <a:latin typeface="Symbol" pitchFamily="18" charset="2"/>
            </a:rPr>
            <a:t>H2O</a:t>
          </a:r>
          <a:endParaRPr lang="es-ES" sz="3000" b="1" kern="1200" baseline="-25000" dirty="0"/>
        </a:p>
        <a:p>
          <a:pPr marL="0" marR="0" lvl="1" indent="0" algn="l" defTabSz="914400" eaLnBrk="1" fontAlgn="auto" latinLnBrk="0" hangingPunct="1">
            <a:lnSpc>
              <a:spcPct val="100000"/>
            </a:lnSpc>
            <a:spcBef>
              <a:spcPct val="0"/>
            </a:spcBef>
            <a:spcAft>
              <a:spcPts val="0"/>
            </a:spcAft>
            <a:buClrTx/>
            <a:buSzTx/>
            <a:buFontTx/>
            <a:buChar char="••"/>
            <a:tabLst/>
            <a:defRPr/>
          </a:pPr>
          <a:r>
            <a:rPr lang="es-ES" sz="3000" b="1" kern="1200" baseline="-25000" dirty="0" smtClean="0"/>
            <a:t> </a:t>
          </a:r>
          <a:r>
            <a:rPr lang="es-ES" sz="3000" kern="1200" dirty="0" smtClean="0"/>
            <a:t>O por:</a:t>
          </a:r>
          <a:r>
            <a:rPr lang="es-ES" sz="3000" kern="1200" dirty="0" smtClean="0">
              <a:latin typeface="Symbol" pitchFamily="18" charset="2"/>
            </a:rPr>
            <a:t> </a:t>
          </a:r>
          <a:r>
            <a:rPr lang="es-ES" sz="3000" b="1" kern="1200" dirty="0" err="1" smtClean="0">
              <a:latin typeface="+mj-lt"/>
            </a:rPr>
            <a:t>s.g.</a:t>
          </a:r>
          <a:r>
            <a:rPr lang="es-ES" sz="3000" b="1" kern="1200" dirty="0" smtClean="0">
              <a:latin typeface="+mj-lt"/>
            </a:rPr>
            <a:t> </a:t>
          </a:r>
          <a:r>
            <a:rPr lang="es-ES" sz="3000" b="1" kern="1200" dirty="0" smtClean="0"/>
            <a:t>= </a:t>
          </a:r>
          <a:r>
            <a:rPr lang="es-ES" sz="3000" b="1" kern="1200" dirty="0" smtClean="0">
              <a:latin typeface="Symbol" pitchFamily="18" charset="2"/>
            </a:rPr>
            <a:t>g /g </a:t>
          </a:r>
          <a:r>
            <a:rPr lang="es-ES" sz="3000" b="1" kern="1200" baseline="-25000" dirty="0" smtClean="0">
              <a:latin typeface="Symbol" pitchFamily="18" charset="2"/>
            </a:rPr>
            <a:t>H2O</a:t>
          </a:r>
          <a:endParaRPr lang="es-ES" sz="3000" b="1" kern="1200" baseline="-25000" dirty="0"/>
        </a:p>
      </dsp:txBody>
      <dsp:txXfrm rot="-5400000">
        <a:off x="1959245" y="313760"/>
        <a:ext cx="6044888" cy="4157874"/>
      </dsp:txXfrm>
    </dsp:sp>
    <dsp:sp modelId="{79FE4652-EB74-4F8C-BBDE-A388D1E26999}">
      <dsp:nvSpPr>
        <dsp:cNvPr id="0" name=""/>
        <dsp:cNvSpPr/>
      </dsp:nvSpPr>
      <dsp:spPr>
        <a:xfrm>
          <a:off x="535" y="2336"/>
          <a:ext cx="1958709" cy="478072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s-ES" sz="2800" kern="1200" dirty="0" smtClean="0"/>
            <a:t>1.2.6.</a:t>
          </a:r>
        </a:p>
        <a:p>
          <a:pPr lvl="0" algn="ctr" defTabSz="1244600">
            <a:lnSpc>
              <a:spcPct val="90000"/>
            </a:lnSpc>
            <a:spcBef>
              <a:spcPct val="0"/>
            </a:spcBef>
            <a:spcAft>
              <a:spcPct val="35000"/>
            </a:spcAft>
          </a:pPr>
          <a:r>
            <a:rPr lang="es-ES" sz="2800" kern="1200" dirty="0" smtClean="0"/>
            <a:t>DENSIDAD RELATIVA</a:t>
          </a:r>
          <a:endParaRPr lang="es-ES" sz="2800" kern="1200" dirty="0"/>
        </a:p>
      </dsp:txBody>
      <dsp:txXfrm>
        <a:off x="96151" y="97952"/>
        <a:ext cx="1767477" cy="458948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A01B08-2FC0-4F5C-82BB-368F2ABB166B}">
      <dsp:nvSpPr>
        <dsp:cNvPr id="0" name=""/>
        <dsp:cNvSpPr/>
      </dsp:nvSpPr>
      <dsp:spPr>
        <a:xfrm rot="5400000">
          <a:off x="2790286" y="-742212"/>
          <a:ext cx="4607736" cy="6269819"/>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0" algn="l" defTabSz="1466850">
            <a:lnSpc>
              <a:spcPct val="90000"/>
            </a:lnSpc>
            <a:spcBef>
              <a:spcPct val="0"/>
            </a:spcBef>
            <a:spcAft>
              <a:spcPct val="15000"/>
            </a:spcAft>
            <a:buChar char="••"/>
          </a:pPr>
          <a:r>
            <a:rPr lang="es-ES" sz="3200" kern="1200" dirty="0" smtClean="0"/>
            <a:t>Propiedad derivada de las fuerzas de cohesión de las partículas de un fluido</a:t>
          </a:r>
          <a:endParaRPr lang="es-ES" sz="3200" kern="1200" dirty="0"/>
        </a:p>
        <a:p>
          <a:pPr marL="285750" lvl="1" indent="0" algn="l" defTabSz="1466850">
            <a:lnSpc>
              <a:spcPct val="90000"/>
            </a:lnSpc>
            <a:spcBef>
              <a:spcPct val="0"/>
            </a:spcBef>
            <a:spcAft>
              <a:spcPct val="15000"/>
            </a:spcAft>
            <a:buChar char="••"/>
          </a:pPr>
          <a:r>
            <a:rPr lang="es-ES" sz="3200" kern="1200" dirty="0" smtClean="0"/>
            <a:t>Se mide como el trabajo por unidad de área que es necesario para llevar moléculas internas a la superficie. Tiene unidades de fuerza sobre unidad de longitud.</a:t>
          </a:r>
          <a:endParaRPr lang="es-ES" sz="3200" b="1" kern="1200" dirty="0"/>
        </a:p>
        <a:p>
          <a:pPr marL="0" marR="0" lvl="1" indent="0" algn="l" defTabSz="914400" eaLnBrk="1" fontAlgn="auto" latinLnBrk="0" hangingPunct="1">
            <a:lnSpc>
              <a:spcPct val="100000"/>
            </a:lnSpc>
            <a:spcBef>
              <a:spcPct val="0"/>
            </a:spcBef>
            <a:spcAft>
              <a:spcPts val="0"/>
            </a:spcAft>
            <a:buClrTx/>
            <a:buSzTx/>
            <a:buFontTx/>
            <a:buChar char="••"/>
            <a:tabLst/>
            <a:defRPr/>
          </a:pPr>
          <a:r>
            <a:rPr lang="es-ES" sz="3000" kern="1200" dirty="0" smtClean="0"/>
            <a:t>Se calcula por:</a:t>
          </a:r>
          <a:r>
            <a:rPr lang="es-ES" sz="3000" kern="1200" dirty="0" smtClean="0">
              <a:latin typeface="Symbol" pitchFamily="18" charset="2"/>
            </a:rPr>
            <a:t> </a:t>
          </a:r>
          <a:r>
            <a:rPr lang="es-ES" sz="3000" b="1" kern="1200" dirty="0" smtClean="0">
              <a:latin typeface="Symbol" pitchFamily="18" charset="2"/>
            </a:rPr>
            <a:t>s</a:t>
          </a:r>
          <a:r>
            <a:rPr lang="es-ES" sz="3000" b="1" kern="1200" dirty="0" smtClean="0"/>
            <a:t>= </a:t>
          </a:r>
          <a:r>
            <a:rPr lang="es-ES" sz="3000" b="1" kern="1200" dirty="0" smtClean="0">
              <a:latin typeface="+mj-lt"/>
            </a:rPr>
            <a:t>W</a:t>
          </a:r>
          <a:r>
            <a:rPr lang="es-ES" sz="3000" b="1" kern="1200" dirty="0" smtClean="0">
              <a:latin typeface="Symbol" pitchFamily="18" charset="2"/>
            </a:rPr>
            <a:t> /A</a:t>
          </a:r>
          <a:endParaRPr lang="es-ES" sz="3000" b="1" kern="1200" baseline="-25000" dirty="0"/>
        </a:p>
      </dsp:txBody>
      <dsp:txXfrm rot="-5400000">
        <a:off x="1959245" y="313760"/>
        <a:ext cx="6044888" cy="4157874"/>
      </dsp:txXfrm>
    </dsp:sp>
    <dsp:sp modelId="{79FE4652-EB74-4F8C-BBDE-A388D1E26999}">
      <dsp:nvSpPr>
        <dsp:cNvPr id="0" name=""/>
        <dsp:cNvSpPr/>
      </dsp:nvSpPr>
      <dsp:spPr>
        <a:xfrm>
          <a:off x="535" y="2336"/>
          <a:ext cx="1958709" cy="478072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es-ES" sz="2400" kern="1200" dirty="0" smtClean="0"/>
            <a:t>1.2.7.</a:t>
          </a:r>
        </a:p>
        <a:p>
          <a:pPr lvl="0" algn="ctr" defTabSz="1066800">
            <a:lnSpc>
              <a:spcPct val="90000"/>
            </a:lnSpc>
            <a:spcBef>
              <a:spcPct val="0"/>
            </a:spcBef>
            <a:spcAft>
              <a:spcPct val="35000"/>
            </a:spcAft>
          </a:pPr>
          <a:r>
            <a:rPr lang="es-ES" sz="2400" kern="1200" dirty="0" smtClean="0"/>
            <a:t>TENSIÓN SUPERFICIAL</a:t>
          </a:r>
          <a:endParaRPr lang="es-ES" sz="2400" kern="1200" dirty="0"/>
        </a:p>
      </dsp:txBody>
      <dsp:txXfrm>
        <a:off x="96151" y="97952"/>
        <a:ext cx="1767477" cy="458948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512FFF-BCDE-4C74-8F39-BB181B525FFC}" type="datetimeFigureOut">
              <a:rPr lang="es-ES" smtClean="0"/>
              <a:pPr/>
              <a:t>09/08/2013</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9E1C08-50DD-4EE7-A1C6-A026FFA3E5C6}" type="slidenum">
              <a:rPr lang="es-ES" smtClean="0"/>
              <a:pPr/>
              <a:t>‹Nº›</a:t>
            </a:fld>
            <a:endParaRPr lang="es-ES"/>
          </a:p>
        </p:txBody>
      </p:sp>
    </p:spTree>
    <p:extLst>
      <p:ext uri="{BB962C8B-B14F-4D97-AF65-F5344CB8AC3E}">
        <p14:creationId xmlns:p14="http://schemas.microsoft.com/office/powerpoint/2010/main" val="16688369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Para un mismo esfuerzo tangencial, un fluido más viscoso se deforma o fluye, más lentamente que otro menos viscoso. Y para una velocidad</a:t>
            </a:r>
            <a:r>
              <a:rPr lang="es-ES" baseline="0" dirty="0" smtClean="0"/>
              <a:t> de deformación o flujo dada, un fluido más viscoso requerirá un mayor esfuerzo que otro menos viscoso. El esfuerzo tangencial, se conoce también como tensión de corte, o esfuerzo de cizalla. Y se define como la fuerza requerida por unidad de área, para mover (deslizar) una capa de fluido sobre otra.</a:t>
            </a:r>
          </a:p>
          <a:p>
            <a:r>
              <a:rPr lang="es-ES" baseline="0" dirty="0" smtClean="0"/>
              <a:t>Tao = esfuerzo (Fuerza/ área)</a:t>
            </a:r>
          </a:p>
          <a:p>
            <a:r>
              <a:rPr lang="es-ES" baseline="0" dirty="0" err="1" smtClean="0"/>
              <a:t>Miu</a:t>
            </a:r>
            <a:r>
              <a:rPr lang="es-ES" baseline="0" dirty="0" smtClean="0"/>
              <a:t> = viscosidad dinámica</a:t>
            </a:r>
          </a:p>
          <a:p>
            <a:r>
              <a:rPr lang="es-ES" baseline="0" dirty="0" err="1" smtClean="0"/>
              <a:t>Dv</a:t>
            </a:r>
            <a:r>
              <a:rPr lang="es-ES" baseline="0" dirty="0" smtClean="0"/>
              <a:t>/</a:t>
            </a:r>
            <a:r>
              <a:rPr lang="es-ES" baseline="0" dirty="0" err="1" smtClean="0"/>
              <a:t>dy</a:t>
            </a:r>
            <a:r>
              <a:rPr lang="es-ES" baseline="0" dirty="0" smtClean="0"/>
              <a:t>= gradiente </a:t>
            </a:r>
            <a:r>
              <a:rPr lang="es-ES" baseline="0" smtClean="0"/>
              <a:t>de velocidad</a:t>
            </a:r>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13</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Medir es comparar</a:t>
            </a:r>
            <a:r>
              <a:rPr lang="es-ES" baseline="0" dirty="0" smtClean="0"/>
              <a:t> valores, de determinadas propiedades de las sustancias con respecto a un patrón o referencia.  Las dimensiones  son propiedades físicas. Hay propiedades físicas que no se pueden medir, al menos no como nosotros lo manejamos en física: el olor, la apariencia o el sabor.</a:t>
            </a:r>
          </a:p>
          <a:p>
            <a:r>
              <a:rPr lang="es-ES" baseline="0" dirty="0" smtClean="0"/>
              <a:t>El problema básico de la física, en cuanto a la medición, es elegir el conjunto más pequeño posible de dimensiones fundamentales, y estar de acuerdo en los patrones a usar, que deben ser invariables.</a:t>
            </a:r>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14</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Tabla de magnitudes, o cantidades físicas, fundamentales, con su</a:t>
            </a:r>
            <a:r>
              <a:rPr lang="es-ES" baseline="0" dirty="0" smtClean="0"/>
              <a:t> respectiva dimensión y unidades.</a:t>
            </a:r>
          </a:p>
          <a:p>
            <a:r>
              <a:rPr lang="es-ES" baseline="0" dirty="0" smtClean="0"/>
              <a:t>Tomado del Potter, 7 edición, página 5.</a:t>
            </a:r>
          </a:p>
          <a:p>
            <a:r>
              <a:rPr lang="es-ES" baseline="0" dirty="0" smtClean="0"/>
              <a:t>Las magnitudes físicas pueden ser escalares o vectoriales (que requieren de dirección y sentido, además del respectivo valor o módulo). Ejemplos de Magnitudes Escalares: el tiempo. Vectoriales: la velocidad.</a:t>
            </a:r>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15</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La </a:t>
            </a:r>
            <a:r>
              <a:rPr lang="es-ES" dirty="0" err="1" smtClean="0"/>
              <a:t>similaridad</a:t>
            </a:r>
            <a:r>
              <a:rPr lang="es-ES" dirty="0" smtClean="0"/>
              <a:t> entre el prototipo y el modelo se debe dar en tres niveles: geométrico: formas; </a:t>
            </a:r>
            <a:r>
              <a:rPr lang="es-ES" dirty="0" err="1" smtClean="0"/>
              <a:t>cinemático</a:t>
            </a:r>
            <a:r>
              <a:rPr lang="es-ES" dirty="0" smtClean="0"/>
              <a:t>; trayectorias;</a:t>
            </a:r>
            <a:r>
              <a:rPr lang="es-ES" baseline="0" dirty="0" smtClean="0"/>
              <a:t> y dinámico: fuerzas.</a:t>
            </a:r>
          </a:p>
          <a:p>
            <a:r>
              <a:rPr lang="es-ES" baseline="0" dirty="0" smtClean="0"/>
              <a:t>Por ejemplo, en el caso de fluidos la </a:t>
            </a:r>
            <a:r>
              <a:rPr lang="es-ES" baseline="0" dirty="0" err="1" smtClean="0"/>
              <a:t>similuitud</a:t>
            </a:r>
            <a:r>
              <a:rPr lang="es-ES" baseline="0" dirty="0" smtClean="0"/>
              <a:t> dinámica se da por medio de los números </a:t>
            </a:r>
            <a:r>
              <a:rPr lang="es-ES" baseline="0" dirty="0" err="1" smtClean="0"/>
              <a:t>adimensionales</a:t>
            </a:r>
            <a:r>
              <a:rPr lang="es-ES" baseline="0" dirty="0" smtClean="0"/>
              <a:t>.</a:t>
            </a:r>
          </a:p>
          <a:p>
            <a:r>
              <a:rPr lang="es-ES" baseline="0" dirty="0" smtClean="0"/>
              <a:t>El análisis dimensional permite disminuir al máximo posible el número de experimentaciones requeridas ara modelar suficientemente bien un sistema. </a:t>
            </a:r>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17</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Las dimensiones no se suman, sólo</a:t>
            </a:r>
            <a:r>
              <a:rPr lang="es-ES" baseline="0" dirty="0" smtClean="0"/>
              <a:t> se multiplican o dividen.</a:t>
            </a:r>
          </a:p>
          <a:p>
            <a:r>
              <a:rPr lang="es-ES" baseline="0" dirty="0" smtClean="0"/>
              <a:t>El lado izquierdo de la ecuación dimensional es igual a cada uno de los términos del lado derecho.</a:t>
            </a:r>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18</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Un grupo </a:t>
            </a:r>
            <a:r>
              <a:rPr lang="es-ES" dirty="0" err="1" smtClean="0"/>
              <a:t>adimensional</a:t>
            </a:r>
            <a:r>
              <a:rPr lang="es-ES" dirty="0" smtClean="0"/>
              <a:t> relaciona en mecánica de fluidos, pares de fuerzas.</a:t>
            </a:r>
            <a:r>
              <a:rPr lang="es-ES" baseline="0" dirty="0" smtClean="0"/>
              <a:t> Por eso se usan en la similitud dinámica. </a:t>
            </a:r>
          </a:p>
          <a:p>
            <a:r>
              <a:rPr lang="es-ES" baseline="0" dirty="0" smtClean="0"/>
              <a:t>El número de Reynolds relaciona fuerzas de inercia a fuerzas viscosas.</a:t>
            </a:r>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19</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20</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21</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22</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sz="1200" b="1" kern="1200" baseline="0" dirty="0" smtClean="0">
                <a:solidFill>
                  <a:schemeClr val="tx1"/>
                </a:solidFill>
                <a:latin typeface="+mn-lt"/>
                <a:ea typeface="+mn-ea"/>
                <a:cs typeface="+mn-cs"/>
              </a:rPr>
              <a:t>Un fluido se considera estático si todas sus partículas </a:t>
            </a:r>
            <a:r>
              <a:rPr lang="es-ES" sz="1200" kern="1200" baseline="0" dirty="0" smtClean="0">
                <a:solidFill>
                  <a:schemeClr val="tx1"/>
                </a:solidFill>
                <a:latin typeface="+mn-lt"/>
                <a:ea typeface="+mn-ea"/>
                <a:cs typeface="+mn-cs"/>
              </a:rPr>
              <a:t>permanecen en reposo o tienen la misma velocidad constante con respecto a un sistema de referencia inercial.</a:t>
            </a:r>
          </a:p>
          <a:p>
            <a:r>
              <a:rPr lang="es-ES" sz="1200" kern="1200" baseline="0" dirty="0" smtClean="0">
                <a:solidFill>
                  <a:schemeClr val="tx1"/>
                </a:solidFill>
                <a:latin typeface="+mn-lt"/>
                <a:ea typeface="+mn-ea"/>
                <a:cs typeface="+mn-cs"/>
              </a:rPr>
              <a:t>La presión es de vital importancia en la estática de fluidos.</a:t>
            </a:r>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23</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Los fluidos</a:t>
            </a:r>
            <a:r>
              <a:rPr lang="es-ES" baseline="0" dirty="0" smtClean="0"/>
              <a:t> están presentes en toda la vida de los seres humanos y en la naturaleza: aire para respirar, agua para beber, cocinar, lavar, generar energía, etc. La sangre, el aceite, la gasolina, los lubricantes, los refrigerantes, el CO2, entre otros, son ejemplos de fluidos importantes que todos conocemos.</a:t>
            </a:r>
          </a:p>
          <a:p>
            <a:r>
              <a:rPr lang="es-ES" baseline="0" dirty="0" smtClean="0"/>
              <a:t>ALGUNAS  Aplicaciones industriales de los fluidos: lubricación, energía hidroeléctrica, aire y vapor para servicio, sistemas de enfriamiento, aire acondicionado, secado, combustibles.</a:t>
            </a:r>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2</a:t>
            </a:fld>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CONVERSIONES</a:t>
            </a:r>
          </a:p>
          <a:p>
            <a:r>
              <a:rPr lang="es-ES" dirty="0" smtClean="0"/>
              <a:t>1</a:t>
            </a:r>
            <a:r>
              <a:rPr lang="es-ES" baseline="0" dirty="0" smtClean="0"/>
              <a:t>01,325 </a:t>
            </a:r>
            <a:r>
              <a:rPr lang="es-ES" baseline="0" dirty="0" err="1" smtClean="0"/>
              <a:t>Kpa</a:t>
            </a:r>
            <a:r>
              <a:rPr lang="es-ES" baseline="0" dirty="0" smtClean="0"/>
              <a:t> = 14,7 psi</a:t>
            </a:r>
          </a:p>
          <a:p>
            <a:r>
              <a:rPr lang="es-ES" baseline="0" dirty="0" smtClean="0"/>
              <a:t>1 atm = 760 mm Hg, 76 cm Hg</a:t>
            </a:r>
          </a:p>
          <a:p>
            <a:r>
              <a:rPr lang="es-ES" baseline="0" dirty="0" smtClean="0"/>
              <a:t>Lb /pie 2=  psi * 144 pulg2/psi2</a:t>
            </a:r>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24</a:t>
            </a:fld>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En el caso de un gas, como el aire, al aumentar la altura desde el nivel del suelo, disminuye</a:t>
            </a:r>
            <a:r>
              <a:rPr lang="es-ES" baseline="0" dirty="0" smtClean="0"/>
              <a:t> la presión. Es mayor a nivel del mar y menor en lo alto de las montañas.</a:t>
            </a:r>
          </a:p>
          <a:p>
            <a:r>
              <a:rPr lang="es-ES" baseline="0" dirty="0" smtClean="0"/>
              <a:t>Algunas consideraciones sobre la ecuación:</a:t>
            </a:r>
          </a:p>
          <a:p>
            <a:pPr marL="228600" indent="-228600">
              <a:buAutoNum type="arabicPeriod"/>
            </a:pPr>
            <a:r>
              <a:rPr lang="es-ES" baseline="0" dirty="0" smtClean="0"/>
              <a:t>Sólo es válida para los líquidos homogéneos en reposo</a:t>
            </a:r>
          </a:p>
          <a:p>
            <a:pPr marL="228600" indent="-228600">
              <a:buAutoNum type="arabicPeriod"/>
            </a:pPr>
            <a:r>
              <a:rPr lang="es-ES" baseline="0" dirty="0" smtClean="0"/>
              <a:t>Los puntos del líquido ubicados a la misma altura, tienen igual presión</a:t>
            </a:r>
          </a:p>
          <a:p>
            <a:pPr marL="228600" indent="-228600">
              <a:buAutoNum type="arabicPeriod"/>
            </a:pPr>
            <a:r>
              <a:rPr lang="es-ES" baseline="0" dirty="0" smtClean="0"/>
              <a:t>Un cambio en la presión es directamente proporcional al peso específico del líquido</a:t>
            </a:r>
          </a:p>
          <a:p>
            <a:pPr marL="228600" indent="-228600">
              <a:buAutoNum type="arabicPeriod"/>
            </a:pPr>
            <a:r>
              <a:rPr lang="es-ES" baseline="0" dirty="0" smtClean="0"/>
              <a:t>La presión varía en forma lineal directa con un cambio en la profundidad del líquido</a:t>
            </a:r>
          </a:p>
          <a:p>
            <a:pPr marL="228600" indent="-228600">
              <a:buAutoNum type="arabicPeriod"/>
            </a:pPr>
            <a:r>
              <a:rPr lang="es-ES" baseline="0" dirty="0" smtClean="0"/>
              <a:t>Dependiendo del nivel de referencia, el cambio de elevación o profundidad se mira con signo diferente</a:t>
            </a:r>
          </a:p>
          <a:p>
            <a:pPr marL="228600" indent="-228600">
              <a:buNone/>
            </a:pPr>
            <a:r>
              <a:rPr lang="es-ES" baseline="0" dirty="0" smtClean="0"/>
              <a:t>Esta ecuación no se aplica a gases porque el peso específico del fluido cambia con la altura.</a:t>
            </a:r>
          </a:p>
          <a:p>
            <a:pPr marL="228600" indent="-228600">
              <a:buAutoNum type="arabicPeriod"/>
            </a:pPr>
            <a:endParaRPr lang="es-ES" baseline="0" dirty="0" smtClean="0"/>
          </a:p>
          <a:p>
            <a:pPr marL="228600" indent="-228600">
              <a:buAutoNum type="arabicPeriod"/>
            </a:pPr>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25</a:t>
            </a:fld>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fontScale="32500" lnSpcReduction="20000"/>
          </a:bodyPr>
          <a:lstStyle/>
          <a:p>
            <a:r>
              <a:rPr lang="es-ES" dirty="0" smtClean="0"/>
              <a:t>Ecuación general</a:t>
            </a:r>
          </a:p>
          <a:p>
            <a:r>
              <a:rPr lang="es-ES" dirty="0" err="1" smtClean="0"/>
              <a:t>dp</a:t>
            </a:r>
            <a:r>
              <a:rPr lang="es-ES" dirty="0" smtClean="0"/>
              <a:t>=</a:t>
            </a:r>
            <a:r>
              <a:rPr lang="es-ES" dirty="0" err="1" smtClean="0"/>
              <a:t>ydz</a:t>
            </a:r>
            <a:endParaRPr lang="es-ES" dirty="0" smtClean="0"/>
          </a:p>
          <a:p>
            <a:r>
              <a:rPr lang="es-ES" dirty="0" smtClean="0"/>
              <a:t>Si</a:t>
            </a:r>
            <a:r>
              <a:rPr lang="es-ES" baseline="0" dirty="0" smtClean="0"/>
              <a:t> suponemos que la densidad es constante, entonces, separando e integrando, nos queda</a:t>
            </a:r>
          </a:p>
          <a:p>
            <a:r>
              <a:rPr lang="es-ES" baseline="0" dirty="0" smtClean="0"/>
              <a:t>P/y + z = </a:t>
            </a:r>
            <a:r>
              <a:rPr lang="es-ES" baseline="0" dirty="0" err="1" smtClean="0"/>
              <a:t>cte</a:t>
            </a:r>
            <a:r>
              <a:rPr lang="es-ES" baseline="0" dirty="0" smtClean="0"/>
              <a:t>, ese término de la izquierda se conoce a menudo como “carga hidrostática”</a:t>
            </a:r>
          </a:p>
          <a:p>
            <a:r>
              <a:rPr lang="es-ES" baseline="0" dirty="0" smtClean="0"/>
              <a:t>La atmósfera estándar se encuentra a 40º latitud, a nivel del mar. La temperatura varía con la altura, linealmente con un coeficiente K = 0,0065 K/m P1 es la presión estándar que se toma como 1 atm o </a:t>
            </a:r>
            <a:r>
              <a:rPr lang="es-ES" baseline="0" smtClean="0"/>
              <a:t>101325 Pa, a una T1 de 288 K.</a:t>
            </a:r>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27</a:t>
            </a:fld>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2.1. FUERZAS DEBIDAS A FLUIDOS EN REPOSO</a:t>
            </a:r>
          </a:p>
          <a:p>
            <a:r>
              <a:rPr lang="es-ES" dirty="0" smtClean="0"/>
              <a:t>Interesa la fuerza producida por la presión que ejerce un fluido en reposo, sobre las superficies planas del recipiente</a:t>
            </a:r>
            <a:r>
              <a:rPr lang="es-ES" baseline="0" dirty="0" smtClean="0"/>
              <a:t> que lo contiene, para determinar el grado de resistencia que debe tener.</a:t>
            </a:r>
          </a:p>
          <a:p>
            <a:r>
              <a:rPr lang="es-ES" baseline="0" dirty="0" smtClean="0"/>
              <a:t>La fuerza realmente no actúa en el </a:t>
            </a:r>
            <a:r>
              <a:rPr lang="es-ES" baseline="0" dirty="0" err="1" smtClean="0"/>
              <a:t>centroide</a:t>
            </a:r>
            <a:r>
              <a:rPr lang="es-ES" baseline="0" dirty="0" smtClean="0"/>
              <a:t>, sino en el centro de presión, el cual debe determinarse por los momentos de inercia. El </a:t>
            </a:r>
            <a:r>
              <a:rPr lang="es-ES" baseline="0" dirty="0" err="1" smtClean="0"/>
              <a:t>centroide</a:t>
            </a:r>
            <a:r>
              <a:rPr lang="es-ES" baseline="0" dirty="0" smtClean="0"/>
              <a:t> del área es equivalente al centro de gravedad de los cuerpos sólidos. Si la densidad de la superficie es homogénea, entonces el </a:t>
            </a:r>
            <a:r>
              <a:rPr lang="es-ES" baseline="0" dirty="0" err="1" smtClean="0"/>
              <a:t>centroide</a:t>
            </a:r>
            <a:r>
              <a:rPr lang="es-ES" baseline="0" dirty="0" smtClean="0"/>
              <a:t> estará en el centro geométrico.</a:t>
            </a:r>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28</a:t>
            </a:fld>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err="1" smtClean="0"/>
              <a:t>Sen</a:t>
            </a:r>
            <a:r>
              <a:rPr lang="es-ES" dirty="0" smtClean="0"/>
              <a:t> </a:t>
            </a:r>
            <a:r>
              <a:rPr lang="es-ES" dirty="0" smtClean="0">
                <a:latin typeface="Symbol" pitchFamily="18" charset="2"/>
              </a:rPr>
              <a:t>d</a:t>
            </a:r>
            <a:r>
              <a:rPr lang="es-ES" dirty="0" smtClean="0"/>
              <a:t> = h/L. L= </a:t>
            </a:r>
            <a:r>
              <a:rPr lang="es-ES" dirty="0" err="1" smtClean="0"/>
              <a:t>sen</a:t>
            </a:r>
            <a:r>
              <a:rPr lang="es-ES" dirty="0" smtClean="0"/>
              <a:t> 60*8= 9,44 m</a:t>
            </a:r>
          </a:p>
          <a:p>
            <a:r>
              <a:rPr lang="es-ES" dirty="0" smtClean="0"/>
              <a:t>A = 9,24 m * 30,5 m =</a:t>
            </a:r>
            <a:r>
              <a:rPr lang="es-ES" baseline="0" dirty="0" smtClean="0"/>
              <a:t> 281,8 m2,</a:t>
            </a:r>
          </a:p>
          <a:p>
            <a:r>
              <a:rPr lang="es-ES" dirty="0" smtClean="0"/>
              <a:t>F= 9,81 KN/m3 * 8m/2</a:t>
            </a:r>
            <a:r>
              <a:rPr lang="es-ES" baseline="0" dirty="0" smtClean="0"/>
              <a:t> * 281,8 m2= 11060 KN = 11,06 MN.</a:t>
            </a:r>
          </a:p>
          <a:p>
            <a:r>
              <a:rPr lang="es-ES" dirty="0" err="1" smtClean="0"/>
              <a:t>Hc</a:t>
            </a:r>
            <a:r>
              <a:rPr lang="es-ES" dirty="0" smtClean="0"/>
              <a:t>= h/3 = 8 /3 = 2,67 m</a:t>
            </a:r>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29</a:t>
            </a:fld>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FLOTABILIDAD: Es una aplicación directa</a:t>
            </a:r>
            <a:r>
              <a:rPr lang="es-ES" baseline="0" dirty="0" smtClean="0"/>
              <a:t> del principio de Arquímedes</a:t>
            </a:r>
          </a:p>
          <a:p>
            <a:r>
              <a:rPr lang="es-ES" baseline="0" dirty="0" smtClean="0"/>
              <a:t>Materiales para la flotabilidad: peso específico y densidad bajos; poca o ninguna tendencia a absorber agua; </a:t>
            </a:r>
            <a:r>
              <a:rPr lang="es-ES" baseline="0" dirty="0" err="1" smtClean="0"/>
              <a:t>moldeabilidad</a:t>
            </a:r>
            <a:r>
              <a:rPr lang="es-ES" baseline="0" dirty="0" smtClean="0"/>
              <a:t>; capacidad para soportar presiones altas; resistencia a la abrasión.</a:t>
            </a:r>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30</a:t>
            </a:fld>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Submarinos, sumergidos</a:t>
            </a:r>
            <a:r>
              <a:rPr lang="es-ES" baseline="0" dirty="0" smtClean="0"/>
              <a:t> en el agua. Globos, sumergidos en el aire.</a:t>
            </a:r>
          </a:p>
          <a:p>
            <a:r>
              <a:rPr lang="es-ES" baseline="0" dirty="0" smtClean="0"/>
              <a:t>O que su centro de gravedad esté por debajo de su centro de flotabilidad.</a:t>
            </a:r>
            <a:endParaRPr lang="es-ES" baseline="0" smtClean="0"/>
          </a:p>
          <a:p>
            <a:endParaRPr lang="es-ES"/>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31</a:t>
            </a:fld>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32</a:t>
            </a:fld>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La</a:t>
            </a:r>
            <a:r>
              <a:rPr lang="es-ES" baseline="0" dirty="0" smtClean="0"/>
              <a:t> rapidez de flujo volumétrico es quizá, la forma más importante de representar la rapidez de flujo de fluidos, especialmente en problemas de dinámica de fluidos. Se calcula más con la forma </a:t>
            </a:r>
            <a:r>
              <a:rPr lang="es-ES" baseline="0" dirty="0" err="1" smtClean="0"/>
              <a:t>Av</a:t>
            </a:r>
            <a:r>
              <a:rPr lang="es-ES" baseline="0" dirty="0" smtClean="0"/>
              <a:t>, donde A es el área de la sección transversal de flujo, y v es la velocidad del fluido.</a:t>
            </a:r>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33</a:t>
            </a:fld>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34</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K es el módulo</a:t>
            </a:r>
            <a:r>
              <a:rPr lang="es-ES" baseline="0" dirty="0" smtClean="0"/>
              <a:t> de compresibilidad, donde </a:t>
            </a:r>
            <a:r>
              <a:rPr lang="es-ES" baseline="0" dirty="0" err="1" smtClean="0"/>
              <a:t>Dp</a:t>
            </a:r>
            <a:r>
              <a:rPr lang="es-ES" baseline="0" dirty="0" smtClean="0"/>
              <a:t> es el cambio de presión, DV es el cambio de volumen y V es el volumen inicial.</a:t>
            </a:r>
            <a:endParaRPr lang="es-ES" dirty="0" smtClean="0"/>
          </a:p>
          <a:p>
            <a:endParaRPr lang="es-ES" baseline="0" dirty="0" smtClean="0"/>
          </a:p>
          <a:p>
            <a:r>
              <a:rPr lang="es-ES" baseline="0" dirty="0" smtClean="0"/>
              <a:t>También se puede considerar como un módulo de masa, con unidades de presión, por </a:t>
            </a:r>
            <a:r>
              <a:rPr lang="es-ES" baseline="0" dirty="0" smtClean="0">
                <a:latin typeface="Symbol" pitchFamily="18" charset="2"/>
              </a:rPr>
              <a:t>B</a:t>
            </a:r>
            <a:r>
              <a:rPr lang="es-ES" baseline="0" dirty="0" smtClean="0"/>
              <a:t>= </a:t>
            </a:r>
            <a:r>
              <a:rPr lang="es-ES" baseline="0" dirty="0" err="1" smtClean="0"/>
              <a:t>lim</a:t>
            </a:r>
            <a:r>
              <a:rPr lang="es-ES" baseline="0" dirty="0" smtClean="0"/>
              <a:t> (DP / </a:t>
            </a:r>
            <a:r>
              <a:rPr lang="es-ES" baseline="0" dirty="0" err="1" smtClean="0"/>
              <a:t>d</a:t>
            </a:r>
            <a:r>
              <a:rPr lang="es-ES" baseline="0" dirty="0" err="1" smtClean="0">
                <a:latin typeface="Symbol" pitchFamily="18" charset="2"/>
              </a:rPr>
              <a:t>d</a:t>
            </a:r>
            <a:r>
              <a:rPr lang="es-ES" baseline="0" dirty="0" smtClean="0">
                <a:latin typeface="Symbol" pitchFamily="18" charset="2"/>
              </a:rPr>
              <a:t>)</a:t>
            </a:r>
          </a:p>
          <a:p>
            <a:pPr marL="0" marR="0" indent="0" algn="l" defTabSz="914400" rtl="0" eaLnBrk="1" fontAlgn="auto" latinLnBrk="0" hangingPunct="1">
              <a:lnSpc>
                <a:spcPct val="100000"/>
              </a:lnSpc>
              <a:spcBef>
                <a:spcPts val="0"/>
              </a:spcBef>
              <a:spcAft>
                <a:spcPts val="0"/>
              </a:spcAft>
              <a:buClrTx/>
              <a:buSzTx/>
              <a:buFontTx/>
              <a:buNone/>
              <a:tabLst/>
              <a:defRPr/>
            </a:pPr>
            <a:r>
              <a:rPr lang="es-ES" baseline="0" dirty="0" smtClean="0">
                <a:latin typeface="Symbol" pitchFamily="18" charset="2"/>
              </a:rPr>
              <a:t>Relación del cambio de presión al cambio de densidad de un líquido cuando la temperatura permanece constante.</a:t>
            </a:r>
          </a:p>
          <a:p>
            <a:pPr marL="0" marR="0" indent="0" algn="l" defTabSz="914400" rtl="0" eaLnBrk="1" fontAlgn="auto" latinLnBrk="0" hangingPunct="1">
              <a:lnSpc>
                <a:spcPct val="100000"/>
              </a:lnSpc>
              <a:spcBef>
                <a:spcPts val="0"/>
              </a:spcBef>
              <a:spcAft>
                <a:spcPts val="0"/>
              </a:spcAft>
              <a:buClrTx/>
              <a:buSzTx/>
              <a:buFontTx/>
              <a:buNone/>
              <a:tabLst/>
              <a:defRPr/>
            </a:pPr>
            <a:endParaRPr lang="es-ES" sz="1200" kern="1200" baseline="0" dirty="0" smtClean="0">
              <a:solidFill>
                <a:schemeClr val="tx1"/>
              </a:solidFill>
              <a:latin typeface="Symbol" pitchFamily="18" charset="2"/>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 </a:t>
            </a:r>
            <a:endParaRPr lang="es-ES" dirty="0">
              <a:latin typeface="Symbol" pitchFamily="18" charset="2"/>
            </a:endParaRPr>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6</a:t>
            </a:fld>
            <a:endParaRPr lang="es-E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Considerando el fluido como un conjunto de partículas individuales, cada una de</a:t>
            </a:r>
            <a:r>
              <a:rPr lang="es-ES" baseline="0" dirty="0" smtClean="0"/>
              <a:t> las cuales se comporta como una pequeña masa de fluido, que ocupa un Volumen, V; si el fluido es incompresible, el volumen no cambia. Y si el fluido es compresible, el volumen si cambia. </a:t>
            </a:r>
          </a:p>
          <a:p>
            <a:pPr marL="0" marR="0" indent="0" algn="l" defTabSz="914400" rtl="0" eaLnBrk="1" fontAlgn="auto" latinLnBrk="0" hangingPunct="1">
              <a:lnSpc>
                <a:spcPct val="100000"/>
              </a:lnSpc>
              <a:spcBef>
                <a:spcPts val="0"/>
              </a:spcBef>
              <a:spcAft>
                <a:spcPts val="0"/>
              </a:spcAft>
              <a:buClrTx/>
              <a:buSzTx/>
              <a:buFontTx/>
              <a:buNone/>
              <a:tabLst/>
              <a:defRPr/>
            </a:pPr>
            <a:r>
              <a:rPr lang="es-ES" baseline="0" dirty="0" smtClean="0"/>
              <a:t>En la descripción </a:t>
            </a:r>
            <a:r>
              <a:rPr lang="es-ES" baseline="0" dirty="0" err="1" smtClean="0"/>
              <a:t>lagranguiana</a:t>
            </a:r>
            <a:r>
              <a:rPr lang="es-ES" baseline="0" dirty="0" smtClean="0"/>
              <a:t>, son las partículas el objeto de estudio. En la descripción </a:t>
            </a:r>
            <a:r>
              <a:rPr lang="es-ES" baseline="0" dirty="0" err="1" smtClean="0"/>
              <a:t>Euleriana</a:t>
            </a:r>
            <a:r>
              <a:rPr lang="es-ES" baseline="0" dirty="0" smtClean="0"/>
              <a:t>, se analizan los puntos del espacio de flujo.</a:t>
            </a:r>
            <a:r>
              <a:rPr lang="es-ES" sz="1200" dirty="0" smtClean="0"/>
              <a:t> Esta es la descripción del movimiento que se usa en la mayoría de aplicaciones y de cursos de mecánica de fluidos. Si las propiedades de flujo no cambian con el tiempo,</a:t>
            </a:r>
            <a:r>
              <a:rPr lang="es-ES" sz="1200" baseline="0" dirty="0" smtClean="0"/>
              <a:t> se habla de flujo en estado estacionario.</a:t>
            </a:r>
            <a:endParaRPr lang="es-ES" sz="1200" dirty="0" smtClean="0"/>
          </a:p>
          <a:p>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35</a:t>
            </a:fld>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Flujo tridimensional:</a:t>
            </a:r>
            <a:r>
              <a:rPr lang="es-ES" baseline="0" dirty="0" smtClean="0"/>
              <a:t> un río, un dique ancho en sus extremos.</a:t>
            </a:r>
          </a:p>
          <a:p>
            <a:r>
              <a:rPr lang="es-ES" baseline="0" dirty="0" smtClean="0"/>
              <a:t>Flujo bidimensional: un flujo plano, en dos direcciones</a:t>
            </a:r>
          </a:p>
          <a:p>
            <a:r>
              <a:rPr lang="es-ES" dirty="0" smtClean="0"/>
              <a:t>En un tubo, el vector velocidad solo depende</a:t>
            </a:r>
            <a:r>
              <a:rPr lang="es-ES" baseline="0" dirty="0" smtClean="0"/>
              <a:t> de una dimensión, el radio.  Entre dos placas paralelas depende del espesor, y.</a:t>
            </a:r>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36</a:t>
            </a:fld>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37</a:t>
            </a:fld>
            <a:endParaRPr lang="es-E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Ejemplos de flujo</a:t>
            </a:r>
            <a:r>
              <a:rPr lang="es-ES" baseline="0" dirty="0" smtClean="0"/>
              <a:t> incompresible especiales: placas adyacentes de agua salada y agua dulce; flujo atmosférico, a baja velocidad.</a:t>
            </a:r>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38</a:t>
            </a:fld>
            <a:endParaRPr lang="es-E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M1 = M2 es</a:t>
            </a:r>
            <a:r>
              <a:rPr lang="es-ES" baseline="0" dirty="0" smtClean="0"/>
              <a:t> una derivación de la ley de conservación de la materia, tomando la sección 1 como la entrada y la 2 como la salida del campo de flujo de interés. La masa no se crea ni se destruye, sino que se conserva, así también el flujo másico.</a:t>
            </a:r>
          </a:p>
          <a:p>
            <a:r>
              <a:rPr lang="es-ES" dirty="0" smtClean="0"/>
              <a:t>La ecuación de continuidad</a:t>
            </a:r>
            <a:r>
              <a:rPr lang="es-ES" baseline="0" dirty="0" smtClean="0"/>
              <a:t> para líquidos, enuncia que el flujo volumétrico de un líquido es el mismo en cualquier sección transversal, si el flujo es estable y desarrollado. También se puede aplicar para gases a velocidades menores a 100 m/s, donde el </a:t>
            </a:r>
            <a:r>
              <a:rPr lang="es-ES" baseline="0" dirty="0" err="1" smtClean="0"/>
              <a:t>Ma</a:t>
            </a:r>
            <a:r>
              <a:rPr lang="es-ES" baseline="0" dirty="0" smtClean="0"/>
              <a:t> es menor a 0,3</a:t>
            </a:r>
          </a:p>
          <a:p>
            <a:r>
              <a:rPr lang="es-ES" baseline="0" dirty="0" smtClean="0"/>
              <a:t>Se puede desprender de la ecuación que si el área disminuye, la velocidad aumenta, para que la igualdad se mantenga, porque de la ley o principio de conservación de la materia, lo que entra al campo de flujo, debe ser igual a lo que sale de él.</a:t>
            </a:r>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39</a:t>
            </a:fld>
            <a:endParaRPr lang="es-E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Las tuberías del</a:t>
            </a:r>
            <a:r>
              <a:rPr lang="es-ES" baseline="0" dirty="0" smtClean="0"/>
              <a:t> mismo </a:t>
            </a:r>
            <a:r>
              <a:rPr lang="es-ES" baseline="0" smtClean="0"/>
              <a:t>diámetro nominal </a:t>
            </a:r>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40</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7</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8</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El peso específico y la densidad del agua varían con la temperatura, algunas</a:t>
            </a:r>
            <a:r>
              <a:rPr lang="es-ES" baseline="0" dirty="0" smtClean="0"/>
              <a:t> ecuaciones que se pueden usar son:</a:t>
            </a:r>
          </a:p>
          <a:p>
            <a:r>
              <a:rPr lang="es-ES" dirty="0" smtClean="0"/>
              <a:t>D = 1000 – (T-4)^2/180</a:t>
            </a:r>
          </a:p>
          <a:p>
            <a:r>
              <a:rPr lang="es-ES" dirty="0" smtClean="0"/>
              <a:t>P</a:t>
            </a:r>
            <a:r>
              <a:rPr lang="es-ES" baseline="0" dirty="0" smtClean="0"/>
              <a:t> = 9800  - </a:t>
            </a:r>
            <a:r>
              <a:rPr lang="es-ES" dirty="0" smtClean="0"/>
              <a:t>(T-4)^2/18</a:t>
            </a:r>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9</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Fuerza que mantiene unidas las partículas de una gota de líquido. A</a:t>
            </a:r>
            <a:r>
              <a:rPr lang="es-ES" baseline="0" dirty="0" smtClean="0"/>
              <a:t> mayor tensión, mayor fuerza necesaria para romper la superficie del fluido. Actúa como una película en la interfaz del líquido y el aire. Ejemplo: una aguja, de hierro, se hundiría hasta el fondo si se pone vertical, pero horizontalmente se sostiene sobre la superficie debido a la tensión superficial, y si se agrega un poco de detergente se hundirá de inmediato porque el detergente disminuye la tensión superficial.</a:t>
            </a:r>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10</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Otros fenómenos que influyen en el ascenso o descenso del líquido por un capilar es el valor relativo de las fuerzas de cohesión entre las moléculas de un mismo líquido y las fuerzas de adhesión entre el líquido y las paredes del tubo. Estas fuerzas determinan el ángulo de contacto que forma el líquido con las paredes del tubo. Sí este ángulo es pequeño se dice que el liquido moja la superficie y se entonces un menisco cóncavo. </a:t>
            </a:r>
          </a:p>
          <a:p>
            <a:endParaRPr lang="es-ES" dirty="0" smtClean="0">
              <a:latin typeface="Symbol" pitchFamily="18" charset="2"/>
            </a:endParaRPr>
          </a:p>
          <a:p>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11</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latin typeface="+mn-lt"/>
                <a:ea typeface="+mn-ea"/>
                <a:cs typeface="+mn-cs"/>
              </a:rPr>
              <a:t>En el flujo de fluidos a veces se pueden presentar condiciones locales de presión menor que la presión de vapor del fluido y se forman burbujas del líquido que escapan a regiones de alta presión,</a:t>
            </a:r>
            <a:r>
              <a:rPr lang="es-ES" sz="1200" kern="1200" baseline="0" dirty="0" smtClean="0">
                <a:solidFill>
                  <a:schemeClr val="tx1"/>
                </a:solidFill>
                <a:latin typeface="+mn-lt"/>
                <a:ea typeface="+mn-ea"/>
                <a:cs typeface="+mn-cs"/>
              </a:rPr>
              <a:t> donde colapsan y estallan creando picos de presión local que pueden dañar las aspas de una hélice, de una turbina o de una bomba centrífuga.</a:t>
            </a:r>
            <a:endParaRPr lang="es-ES" dirty="0" smtClean="0">
              <a:latin typeface="Symbol" pitchFamily="18" charset="2"/>
            </a:endParaRPr>
          </a:p>
          <a:p>
            <a:endParaRPr lang="es-ES" dirty="0"/>
          </a:p>
        </p:txBody>
      </p:sp>
      <p:sp>
        <p:nvSpPr>
          <p:cNvPr id="4" name="3 Marcador de número de diapositiva"/>
          <p:cNvSpPr>
            <a:spLocks noGrp="1"/>
          </p:cNvSpPr>
          <p:nvPr>
            <p:ph type="sldNum" sz="quarter" idx="10"/>
          </p:nvPr>
        </p:nvSpPr>
        <p:spPr/>
        <p:txBody>
          <a:bodyPr/>
          <a:lstStyle/>
          <a:p>
            <a:fld id="{829E1C08-50DD-4EE7-A1C6-A026FFA3E5C6}" type="slidenum">
              <a:rPr lang="es-ES" smtClean="0"/>
              <a:pPr/>
              <a:t>12</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2F4B3EE1-DA49-4DE6-BE32-4540D1C24C5D}" type="datetimeFigureOut">
              <a:rPr lang="es-ES" smtClean="0"/>
              <a:pPr/>
              <a:t>09/08/2013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4839A3C-D6ED-4CFD-A51D-50DF8054FC57}"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2F4B3EE1-DA49-4DE6-BE32-4540D1C24C5D}" type="datetimeFigureOut">
              <a:rPr lang="es-ES" smtClean="0"/>
              <a:pPr/>
              <a:t>09/08/2013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4839A3C-D6ED-4CFD-A51D-50DF8054FC57}"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2F4B3EE1-DA49-4DE6-BE32-4540D1C24C5D}" type="datetimeFigureOut">
              <a:rPr lang="es-ES" smtClean="0"/>
              <a:pPr/>
              <a:t>09/08/2013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4839A3C-D6ED-4CFD-A51D-50DF8054FC57}"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2F4B3EE1-DA49-4DE6-BE32-4540D1C24C5D}" type="datetimeFigureOut">
              <a:rPr lang="es-ES" smtClean="0"/>
              <a:pPr/>
              <a:t>09/08/2013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4839A3C-D6ED-4CFD-A51D-50DF8054FC57}"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F4B3EE1-DA49-4DE6-BE32-4540D1C24C5D}" type="datetimeFigureOut">
              <a:rPr lang="es-ES" smtClean="0"/>
              <a:pPr/>
              <a:t>09/08/2013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4839A3C-D6ED-4CFD-A51D-50DF8054FC57}"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2F4B3EE1-DA49-4DE6-BE32-4540D1C24C5D}" type="datetimeFigureOut">
              <a:rPr lang="es-ES" smtClean="0"/>
              <a:pPr/>
              <a:t>09/08/2013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D4839A3C-D6ED-4CFD-A51D-50DF8054FC57}"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2F4B3EE1-DA49-4DE6-BE32-4540D1C24C5D}" type="datetimeFigureOut">
              <a:rPr lang="es-ES" smtClean="0"/>
              <a:pPr/>
              <a:t>09/08/2013</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D4839A3C-D6ED-4CFD-A51D-50DF8054FC57}"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2F4B3EE1-DA49-4DE6-BE32-4540D1C24C5D}" type="datetimeFigureOut">
              <a:rPr lang="es-ES" smtClean="0"/>
              <a:pPr/>
              <a:t>09/08/2013</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D4839A3C-D6ED-4CFD-A51D-50DF8054FC57}"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F4B3EE1-DA49-4DE6-BE32-4540D1C24C5D}" type="datetimeFigureOut">
              <a:rPr lang="es-ES" smtClean="0"/>
              <a:pPr/>
              <a:t>09/08/2013</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D4839A3C-D6ED-4CFD-A51D-50DF8054FC57}"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F4B3EE1-DA49-4DE6-BE32-4540D1C24C5D}" type="datetimeFigureOut">
              <a:rPr lang="es-ES" smtClean="0"/>
              <a:pPr/>
              <a:t>09/08/2013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D4839A3C-D6ED-4CFD-A51D-50DF8054FC57}"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F4B3EE1-DA49-4DE6-BE32-4540D1C24C5D}" type="datetimeFigureOut">
              <a:rPr lang="es-ES" smtClean="0"/>
              <a:pPr/>
              <a:t>09/08/2013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D4839A3C-D6ED-4CFD-A51D-50DF8054FC57}"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4B3EE1-DA49-4DE6-BE32-4540D1C24C5D}" type="datetimeFigureOut">
              <a:rPr lang="es-ES" smtClean="0"/>
              <a:pPr/>
              <a:t>09/08/2013</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839A3C-D6ED-4CFD-A51D-50DF8054FC57}"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1.xml.rels><?xml version="1.0" encoding="UTF-8" standalone="yes"?>
<Relationships xmlns="http://schemas.openxmlformats.org/package/2006/relationships"><Relationship Id="rId8" Type="http://schemas.openxmlformats.org/officeDocument/2006/relationships/image" Target="../media/image3.gif"/><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2.xml.rels><?xml version="1.0" encoding="UTF-8" standalone="yes"?>
<Relationships xmlns="http://schemas.openxmlformats.org/package/2006/relationships"><Relationship Id="rId8" Type="http://schemas.openxmlformats.org/officeDocument/2006/relationships/image" Target="../media/image4.gif"/><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3.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 Id="rId9"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C:\Users\Juan\Documents\Freecorder\MAGNITUDES%20FSICAS.wmv" TargetMode="External"/><Relationship Id="rId1" Type="http://schemas.openxmlformats.org/officeDocument/2006/relationships/themeOverride" Target="../theme/themeOverride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Instrumentos%20de%20medida%20de%20presi&#243;n.pptx"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1763688" y="836712"/>
            <a:ext cx="5616624" cy="4104456"/>
          </a:xfrm>
          <a:prstGeom prst="rect">
            <a:avLst/>
          </a:prstGeom>
          <a:noFill/>
          <a:ln w="9525">
            <a:noFill/>
            <a:miter lim="800000"/>
            <a:headEnd/>
            <a:tailEnd/>
          </a:ln>
        </p:spPr>
      </p:pic>
      <p:sp>
        <p:nvSpPr>
          <p:cNvPr id="2" name="1 Título"/>
          <p:cNvSpPr>
            <a:spLocks noGrp="1"/>
          </p:cNvSpPr>
          <p:nvPr>
            <p:ph type="ctrTitle"/>
          </p:nvPr>
        </p:nvSpPr>
        <p:spPr>
          <a:xfrm>
            <a:off x="683568" y="1700808"/>
            <a:ext cx="7812000" cy="1470025"/>
          </a:xfrm>
          <a:ln w="19050">
            <a:solidFill>
              <a:schemeClr val="accent2"/>
            </a:solidFill>
          </a:ln>
          <a:effectLst>
            <a:outerShdw blurRad="50800" dist="38100" algn="l" rotWithShape="0">
              <a:prstClr val="black">
                <a:alpha val="40000"/>
              </a:prstClr>
            </a:outerShdw>
          </a:effectLst>
        </p:spPr>
        <p:txBody>
          <a:bodyPr/>
          <a:lstStyle/>
          <a:p>
            <a:r>
              <a:rPr lang="es-ES" b="1" dirty="0" smtClean="0">
                <a:solidFill>
                  <a:schemeClr val="bg1">
                    <a:lumMod val="95000"/>
                  </a:schemeClr>
                </a:solidFill>
                <a:effectLst>
                  <a:outerShdw blurRad="38100" dist="38100" dir="2700000" algn="tl">
                    <a:srgbClr val="000000">
                      <a:alpha val="43137"/>
                    </a:srgbClr>
                  </a:outerShdw>
                </a:effectLst>
              </a:rPr>
              <a:t>MECÁNICA DE FLUIDOS</a:t>
            </a:r>
            <a:endParaRPr lang="es-ES" b="1" dirty="0">
              <a:solidFill>
                <a:schemeClr val="bg1">
                  <a:lumMod val="95000"/>
                </a:schemeClr>
              </a:solidFill>
              <a:effectLst>
                <a:outerShdw blurRad="38100" dist="38100" dir="2700000" algn="tl">
                  <a:srgbClr val="000000">
                    <a:alpha val="43137"/>
                  </a:srgbClr>
                </a:outerShdw>
              </a:effectLst>
            </a:endParaRPr>
          </a:p>
        </p:txBody>
      </p:sp>
      <p:sp>
        <p:nvSpPr>
          <p:cNvPr id="3" name="2 Subtítulo"/>
          <p:cNvSpPr>
            <a:spLocks noGrp="1"/>
          </p:cNvSpPr>
          <p:nvPr>
            <p:ph type="subTitle" idx="1"/>
          </p:nvPr>
        </p:nvSpPr>
        <p:spPr>
          <a:ln>
            <a:solidFill>
              <a:schemeClr val="tx2"/>
            </a:solidFill>
          </a:ln>
          <a:effectLst>
            <a:outerShdw blurRad="50800" dist="38100" dir="5400000" algn="t" rotWithShape="0">
              <a:prstClr val="black">
                <a:alpha val="40000"/>
              </a:prstClr>
            </a:outerShdw>
          </a:effectLst>
        </p:spPr>
        <p:txBody>
          <a:bodyPr>
            <a:normAutofit fontScale="92500"/>
          </a:bodyPr>
          <a:lstStyle/>
          <a:p>
            <a:r>
              <a:rPr lang="es-ES" dirty="0" smtClean="0">
                <a:solidFill>
                  <a:schemeClr val="accent6">
                    <a:lumMod val="75000"/>
                  </a:schemeClr>
                </a:solidFill>
              </a:rPr>
              <a:t>Profesor:</a:t>
            </a:r>
          </a:p>
          <a:p>
            <a:r>
              <a:rPr lang="es-ES" b="1" dirty="0" smtClean="0">
                <a:effectLst>
                  <a:outerShdw blurRad="38100" dist="38100" dir="2700000" algn="tl">
                    <a:srgbClr val="000000">
                      <a:alpha val="43137"/>
                    </a:srgbClr>
                  </a:outerShdw>
                </a:effectLst>
              </a:rPr>
              <a:t>JUAN ANDRÉS SANDOVAL HERRERA</a:t>
            </a:r>
          </a:p>
          <a:p>
            <a:r>
              <a:rPr lang="es-ES" dirty="0" smtClean="0"/>
              <a:t>FUNDACIÓN UNIVERSIDAD DE AMÉRICA</a:t>
            </a:r>
            <a:endParaRPr lang="es-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1.2. PROPIEDADES DE LOS FLUIDOS</a:t>
            </a:r>
            <a:endParaRPr lang="es-ES" dirty="0"/>
          </a:p>
        </p:txBody>
      </p:sp>
      <p:graphicFrame>
        <p:nvGraphicFramePr>
          <p:cNvPr id="4" name="3 Marcador de contenido"/>
          <p:cNvGraphicFramePr>
            <a:graphicFrameLocks noGrp="1"/>
          </p:cNvGraphicFramePr>
          <p:nvPr>
            <p:ph idx="1"/>
          </p:nvPr>
        </p:nvGraphicFramePr>
        <p:xfrm>
          <a:off x="457200" y="1340768"/>
          <a:ext cx="8229600" cy="47853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1.2. PROPIEDADES DE LOS FLUIDOS</a:t>
            </a:r>
            <a:endParaRPr lang="es-ES" dirty="0"/>
          </a:p>
        </p:txBody>
      </p:sp>
      <p:graphicFrame>
        <p:nvGraphicFramePr>
          <p:cNvPr id="4" name="3 Marcador de contenido"/>
          <p:cNvGraphicFramePr>
            <a:graphicFrameLocks noGrp="1"/>
          </p:cNvGraphicFramePr>
          <p:nvPr>
            <p:ph idx="1"/>
          </p:nvPr>
        </p:nvGraphicFramePr>
        <p:xfrm>
          <a:off x="457200" y="1340768"/>
          <a:ext cx="8229600"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4 Imagen" descr="CAPILARIDAD.gif"/>
          <p:cNvPicPr>
            <a:picLocks noChangeAspect="1"/>
          </p:cNvPicPr>
          <p:nvPr/>
        </p:nvPicPr>
        <p:blipFill>
          <a:blip r:embed="rId8" cstate="print"/>
          <a:stretch>
            <a:fillRect/>
          </a:stretch>
        </p:blipFill>
        <p:spPr>
          <a:xfrm>
            <a:off x="4499992" y="3107234"/>
            <a:ext cx="3002670" cy="197795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1.2. PROPIEDADES DE LOS FLUIDOS</a:t>
            </a:r>
            <a:endParaRPr lang="es-ES" dirty="0"/>
          </a:p>
        </p:txBody>
      </p:sp>
      <p:graphicFrame>
        <p:nvGraphicFramePr>
          <p:cNvPr id="4" name="3 Marcador de contenido"/>
          <p:cNvGraphicFramePr>
            <a:graphicFrameLocks noGrp="1"/>
          </p:cNvGraphicFramePr>
          <p:nvPr>
            <p:ph idx="1"/>
          </p:nvPr>
        </p:nvGraphicFramePr>
        <p:xfrm>
          <a:off x="457200" y="1340768"/>
          <a:ext cx="8229600"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5 Imagen" descr="presionvapor.gif"/>
          <p:cNvPicPr>
            <a:picLocks noChangeAspect="1"/>
          </p:cNvPicPr>
          <p:nvPr/>
        </p:nvPicPr>
        <p:blipFill>
          <a:blip r:embed="rId8" cstate="print"/>
          <a:stretch>
            <a:fillRect/>
          </a:stretch>
        </p:blipFill>
        <p:spPr>
          <a:xfrm>
            <a:off x="6948264" y="3212976"/>
            <a:ext cx="1440160" cy="158417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1.2. PROPIEDADES DE LOS FLUIDOS</a:t>
            </a:r>
            <a:endParaRPr lang="es-ES" dirty="0"/>
          </a:p>
        </p:txBody>
      </p:sp>
      <p:graphicFrame>
        <p:nvGraphicFramePr>
          <p:cNvPr id="4" name="3 Marcador de contenido"/>
          <p:cNvGraphicFramePr>
            <a:graphicFrameLocks noGrp="1"/>
          </p:cNvGraphicFramePr>
          <p:nvPr>
            <p:ph idx="1"/>
          </p:nvPr>
        </p:nvGraphicFramePr>
        <p:xfrm>
          <a:off x="457200" y="1340768"/>
          <a:ext cx="8229600"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CuadroTexto"/>
          <p:cNvSpPr txBox="1"/>
          <p:nvPr/>
        </p:nvSpPr>
        <p:spPr>
          <a:xfrm>
            <a:off x="2843808" y="1700808"/>
            <a:ext cx="5112568" cy="369332"/>
          </a:xfrm>
          <a:prstGeom prst="rect">
            <a:avLst/>
          </a:prstGeom>
          <a:noFill/>
        </p:spPr>
        <p:txBody>
          <a:bodyPr wrap="square" rtlCol="0">
            <a:spAutoFit/>
          </a:bodyPr>
          <a:lstStyle/>
          <a:p>
            <a:endParaRPr lang="es-ES" dirty="0"/>
          </a:p>
        </p:txBody>
      </p:sp>
      <p:pic>
        <p:nvPicPr>
          <p:cNvPr id="7" name="6 Imagen" descr="deromacion elemento de fluido.gif"/>
          <p:cNvPicPr>
            <a:picLocks noChangeAspect="1"/>
          </p:cNvPicPr>
          <p:nvPr/>
        </p:nvPicPr>
        <p:blipFill>
          <a:blip r:embed="rId8" cstate="print"/>
          <a:stretch>
            <a:fillRect/>
          </a:stretch>
        </p:blipFill>
        <p:spPr>
          <a:xfrm>
            <a:off x="3059832" y="1556792"/>
            <a:ext cx="4248472" cy="1512167"/>
          </a:xfrm>
          <a:prstGeom prst="rect">
            <a:avLst/>
          </a:prstGeom>
        </p:spPr>
      </p:pic>
      <p:pic>
        <p:nvPicPr>
          <p:cNvPr id="8" name="7 Imagen" descr="tao igual a miu por dv dy.bmp"/>
          <p:cNvPicPr>
            <a:picLocks noChangeAspect="1"/>
          </p:cNvPicPr>
          <p:nvPr/>
        </p:nvPicPr>
        <p:blipFill>
          <a:blip r:embed="rId9" cstate="print"/>
          <a:stretch>
            <a:fillRect/>
          </a:stretch>
        </p:blipFill>
        <p:spPr>
          <a:xfrm>
            <a:off x="4690413" y="4869160"/>
            <a:ext cx="1105723" cy="815697"/>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w="28575">
            <a:solidFill>
              <a:schemeClr val="accent6"/>
            </a:solidFill>
          </a:ln>
        </p:spPr>
        <p:style>
          <a:lnRef idx="2">
            <a:schemeClr val="accent2"/>
          </a:lnRef>
          <a:fillRef idx="1">
            <a:schemeClr val="lt1"/>
          </a:fillRef>
          <a:effectRef idx="0">
            <a:schemeClr val="accent2"/>
          </a:effectRef>
          <a:fontRef idx="minor">
            <a:schemeClr val="dk1"/>
          </a:fontRef>
        </p:style>
        <p:txBody>
          <a:bodyPr>
            <a:normAutofit fontScale="90000"/>
          </a:bodyPr>
          <a:lstStyle/>
          <a:p>
            <a:r>
              <a:rPr lang="es-ES" dirty="0" smtClean="0"/>
              <a:t>1.3. SISTEMAS DE UNIDADES, MAGNITUDES Y DIMENSIONES</a:t>
            </a:r>
            <a:endParaRPr lang="es-ES" dirty="0"/>
          </a:p>
        </p:txBody>
      </p:sp>
      <p:sp>
        <p:nvSpPr>
          <p:cNvPr id="3" name="2 Marcador de contenido"/>
          <p:cNvSpPr>
            <a:spLocks noGrp="1"/>
          </p:cNvSpPr>
          <p:nvPr>
            <p:ph idx="1"/>
          </p:nvPr>
        </p:nvSpPr>
        <p:spPr>
          <a:ln w="28575">
            <a:solidFill>
              <a:schemeClr val="accent5"/>
            </a:solidFill>
          </a:ln>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pPr algn="just"/>
            <a:r>
              <a:rPr lang="es-ES" dirty="0" smtClean="0"/>
              <a:t>1.3.1. </a:t>
            </a:r>
            <a:r>
              <a:rPr lang="es-ES" b="1" i="1" dirty="0" smtClean="0"/>
              <a:t>Cantidades físicas (magnitudes)</a:t>
            </a:r>
            <a:r>
              <a:rPr lang="es-ES" dirty="0" smtClean="0"/>
              <a:t>: son aquellas entidades que describen propiedades físicas de las sustancias que se pueden medir y requieren de números para la solución de problemas de ingeniería. Representan dimensiones físicas. Algunas son </a:t>
            </a:r>
            <a:r>
              <a:rPr lang="es-ES" b="1" i="1" dirty="0" smtClean="0"/>
              <a:t>fundamentales</a:t>
            </a:r>
            <a:r>
              <a:rPr lang="es-ES" dirty="0" smtClean="0"/>
              <a:t>, (9), mientras que las demás se derivan de las anteriores. Por ejemplo, la </a:t>
            </a:r>
            <a:r>
              <a:rPr lang="es-ES" b="1" dirty="0" smtClean="0"/>
              <a:t>Fuerza</a:t>
            </a:r>
            <a:r>
              <a:rPr lang="es-ES" dirty="0" smtClean="0"/>
              <a:t> es una </a:t>
            </a:r>
            <a:r>
              <a:rPr lang="es-ES" b="1" dirty="0" smtClean="0"/>
              <a:t>magnitud derivada </a:t>
            </a:r>
            <a:r>
              <a:rPr lang="es-ES" dirty="0" smtClean="0"/>
              <a:t>en el Sistema Internacional, que se obtiene multiplicando la </a:t>
            </a:r>
            <a:r>
              <a:rPr lang="es-ES" i="1" dirty="0" smtClean="0"/>
              <a:t>masa</a:t>
            </a:r>
            <a:r>
              <a:rPr lang="es-ES" dirty="0" smtClean="0"/>
              <a:t> por la </a:t>
            </a:r>
            <a:r>
              <a:rPr lang="es-ES" i="1" dirty="0" smtClean="0"/>
              <a:t>aceleración</a:t>
            </a:r>
            <a:r>
              <a:rPr lang="es-ES" dirty="0" smtClean="0"/>
              <a:t>, la cual a su vez es el cociente de la distancia sobre el tiempo elevado al cuadrado.</a:t>
            </a:r>
            <a:endParaRPr lang="es-E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w="28575">
            <a:solidFill>
              <a:schemeClr val="accent6"/>
            </a:solidFill>
          </a:ln>
        </p:spPr>
        <p:style>
          <a:lnRef idx="2">
            <a:schemeClr val="accent2"/>
          </a:lnRef>
          <a:fillRef idx="1">
            <a:schemeClr val="lt1"/>
          </a:fillRef>
          <a:effectRef idx="0">
            <a:schemeClr val="accent2"/>
          </a:effectRef>
          <a:fontRef idx="minor">
            <a:schemeClr val="dk1"/>
          </a:fontRef>
        </p:style>
        <p:txBody>
          <a:bodyPr>
            <a:normAutofit fontScale="90000"/>
          </a:bodyPr>
          <a:lstStyle/>
          <a:p>
            <a:r>
              <a:rPr lang="es-ES" dirty="0" smtClean="0"/>
              <a:t>1.3. SISTEMAS DE UNIDADES, MAGNITUDES Y DIMENSIONES</a:t>
            </a:r>
            <a:endParaRPr lang="es-ES" dirty="0"/>
          </a:p>
        </p:txBody>
      </p:sp>
      <p:pic>
        <p:nvPicPr>
          <p:cNvPr id="1026" name="Picture 2"/>
          <p:cNvPicPr>
            <a:picLocks noGrp="1" noChangeAspect="1" noChangeArrowheads="1"/>
          </p:cNvPicPr>
          <p:nvPr>
            <p:ph idx="1"/>
          </p:nvPr>
        </p:nvPicPr>
        <p:blipFill>
          <a:blip r:embed="rId5" cstate="print"/>
          <a:srcRect t="3907" b="4272"/>
          <a:stretch>
            <a:fillRect/>
          </a:stretch>
        </p:blipFill>
        <p:spPr bwMode="auto">
          <a:xfrm>
            <a:off x="497001" y="1628800"/>
            <a:ext cx="8395479" cy="3384376"/>
          </a:xfrm>
          <a:prstGeom prst="rect">
            <a:avLst/>
          </a:prstGeom>
          <a:noFill/>
          <a:ln w="9525">
            <a:noFill/>
            <a:miter lim="800000"/>
            <a:headEnd/>
            <a:tailEnd/>
          </a:ln>
        </p:spPr>
      </p:pic>
      <p:sp>
        <p:nvSpPr>
          <p:cNvPr id="5" name="4 CuadroTexto"/>
          <p:cNvSpPr txBox="1"/>
          <p:nvPr/>
        </p:nvSpPr>
        <p:spPr>
          <a:xfrm>
            <a:off x="1619672" y="4941168"/>
            <a:ext cx="5976664" cy="369332"/>
          </a:xfrm>
          <a:prstGeom prst="rect">
            <a:avLst/>
          </a:prstGeom>
          <a:noFill/>
        </p:spPr>
        <p:txBody>
          <a:bodyPr wrap="square" rtlCol="0">
            <a:spAutoFit/>
          </a:bodyPr>
          <a:lstStyle/>
          <a:p>
            <a:pPr algn="ctr"/>
            <a:r>
              <a:rPr lang="es-ES" dirty="0" smtClean="0"/>
              <a:t>VIDEO SOBRE MAGNITUDES FÍSICAS</a:t>
            </a:r>
            <a:endParaRPr lang="es-ES" dirty="0"/>
          </a:p>
        </p:txBody>
      </p:sp>
      <p:pic>
        <p:nvPicPr>
          <p:cNvPr id="6" name="MAGNITUDES FSICAS.wmv">
            <a:hlinkClick r:id="" action="ppaction://media"/>
          </p:cNvPr>
          <p:cNvPicPr>
            <a:picLocks noRot="1" noChangeAspect="1"/>
          </p:cNvPicPr>
          <p:nvPr>
            <a:videoFile r:link="rId2"/>
          </p:nvPr>
        </p:nvPicPr>
        <p:blipFill>
          <a:blip r:embed="rId6" cstate="print"/>
          <a:stretch>
            <a:fillRect/>
          </a:stretch>
        </p:blipFill>
        <p:spPr>
          <a:xfrm>
            <a:off x="3851920" y="5301209"/>
            <a:ext cx="1728192" cy="126291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w="28575"/>
        </p:spPr>
        <p:style>
          <a:lnRef idx="2">
            <a:schemeClr val="accent2"/>
          </a:lnRef>
          <a:fillRef idx="1">
            <a:schemeClr val="lt1"/>
          </a:fillRef>
          <a:effectRef idx="0">
            <a:schemeClr val="accent2"/>
          </a:effectRef>
          <a:fontRef idx="minor">
            <a:schemeClr val="dk1"/>
          </a:fontRef>
        </p:style>
        <p:txBody>
          <a:bodyPr/>
          <a:lstStyle/>
          <a:p>
            <a:r>
              <a:rPr lang="es-ES" dirty="0" smtClean="0"/>
              <a:t>1.3. SISTEMAS DE UNIDADES</a:t>
            </a:r>
            <a:endParaRPr lang="es-ES" dirty="0"/>
          </a:p>
        </p:txBody>
      </p:sp>
      <p:sp>
        <p:nvSpPr>
          <p:cNvPr id="3" name="2 Marcador de contenido"/>
          <p:cNvSpPr>
            <a:spLocks noGrp="1"/>
          </p:cNvSpPr>
          <p:nvPr>
            <p:ph idx="1"/>
          </p:nvPr>
        </p:nvSpPr>
        <p:spPr>
          <a:ln w="38100"/>
        </p:spPr>
        <p:style>
          <a:lnRef idx="2">
            <a:schemeClr val="accent1"/>
          </a:lnRef>
          <a:fillRef idx="1">
            <a:schemeClr val="lt1"/>
          </a:fillRef>
          <a:effectRef idx="0">
            <a:schemeClr val="accent1"/>
          </a:effectRef>
          <a:fontRef idx="minor">
            <a:schemeClr val="dk1"/>
          </a:fontRef>
        </p:style>
        <p:txBody>
          <a:bodyPr/>
          <a:lstStyle/>
          <a:p>
            <a:endParaRPr lang="es-E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w="28575"/>
        </p:spPr>
        <p:style>
          <a:lnRef idx="2">
            <a:schemeClr val="accent2"/>
          </a:lnRef>
          <a:fillRef idx="1">
            <a:schemeClr val="lt1"/>
          </a:fillRef>
          <a:effectRef idx="0">
            <a:schemeClr val="accent2"/>
          </a:effectRef>
          <a:fontRef idx="minor">
            <a:schemeClr val="dk1"/>
          </a:fontRef>
        </p:style>
        <p:txBody>
          <a:bodyPr/>
          <a:lstStyle/>
          <a:p>
            <a:r>
              <a:rPr lang="es-ES" dirty="0" smtClean="0"/>
              <a:t>1.4. ANÁLISIS DIMENSIONAL</a:t>
            </a:r>
            <a:endParaRPr lang="es-ES" dirty="0"/>
          </a:p>
        </p:txBody>
      </p:sp>
      <p:sp>
        <p:nvSpPr>
          <p:cNvPr id="3" name="2 Marcador de contenido"/>
          <p:cNvSpPr>
            <a:spLocks noGrp="1"/>
          </p:cNvSpPr>
          <p:nvPr>
            <p:ph idx="1"/>
          </p:nvPr>
        </p:nvSpPr>
        <p:spPr>
          <a:ln w="38100"/>
        </p:spPr>
        <p:style>
          <a:lnRef idx="2">
            <a:schemeClr val="accent1"/>
          </a:lnRef>
          <a:fillRef idx="1">
            <a:schemeClr val="lt1"/>
          </a:fillRef>
          <a:effectRef idx="0">
            <a:schemeClr val="accent1"/>
          </a:effectRef>
          <a:fontRef idx="minor">
            <a:schemeClr val="dk1"/>
          </a:fontRef>
        </p:style>
        <p:txBody>
          <a:bodyPr/>
          <a:lstStyle/>
          <a:p>
            <a:r>
              <a:rPr lang="es-ES" dirty="0" smtClean="0"/>
              <a:t>Algunas aplicaciones de la mecánica de fluidos no se pueden resolver por ecuaciones diferenciales o integrales.</a:t>
            </a:r>
          </a:p>
          <a:p>
            <a:r>
              <a:rPr lang="es-ES" dirty="0" smtClean="0"/>
              <a:t>En ocasiones resulta más sencillo modelar un sistema por ecuaciones dimensionales.</a:t>
            </a:r>
          </a:p>
          <a:p>
            <a:r>
              <a:rPr lang="es-ES" dirty="0" smtClean="0"/>
              <a:t>MODELACIÓN: Representar un sistema real, a escala laboratorio o planta piloto.  Se apoya en el análisis dimensional.</a:t>
            </a:r>
            <a:endParaRPr lang="es-E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w="28575"/>
        </p:spPr>
        <p:style>
          <a:lnRef idx="2">
            <a:schemeClr val="accent2"/>
          </a:lnRef>
          <a:fillRef idx="1">
            <a:schemeClr val="lt1"/>
          </a:fillRef>
          <a:effectRef idx="0">
            <a:schemeClr val="accent2"/>
          </a:effectRef>
          <a:fontRef idx="minor">
            <a:schemeClr val="dk1"/>
          </a:fontRef>
        </p:style>
        <p:txBody>
          <a:bodyPr/>
          <a:lstStyle/>
          <a:p>
            <a:r>
              <a:rPr lang="es-ES" dirty="0" smtClean="0"/>
              <a:t>1.4. ANÁLISIS DIMENSIONAL</a:t>
            </a:r>
            <a:endParaRPr lang="es-ES" dirty="0"/>
          </a:p>
        </p:txBody>
      </p:sp>
      <p:sp>
        <p:nvSpPr>
          <p:cNvPr id="3" name="2 Marcador de contenido"/>
          <p:cNvSpPr>
            <a:spLocks noGrp="1"/>
          </p:cNvSpPr>
          <p:nvPr>
            <p:ph idx="1"/>
          </p:nvPr>
        </p:nvSpPr>
        <p:spPr>
          <a:ln w="38100"/>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r>
              <a:rPr lang="es-ES" b="1" dirty="0" smtClean="0"/>
              <a:t>Principio de homogeneidad dimensional:</a:t>
            </a:r>
          </a:p>
          <a:p>
            <a:pPr>
              <a:buNone/>
            </a:pPr>
            <a:r>
              <a:rPr lang="es-ES" dirty="0" smtClean="0"/>
              <a:t>Todos los términos de una misma ecuación deben tener la misma dimensión. </a:t>
            </a:r>
          </a:p>
          <a:p>
            <a:pPr>
              <a:buNone/>
            </a:pPr>
            <a:r>
              <a:rPr lang="es-ES" u="sng" dirty="0" smtClean="0"/>
              <a:t>Ejemplo:</a:t>
            </a:r>
          </a:p>
          <a:p>
            <a:pPr algn="ctr">
              <a:buNone/>
            </a:pPr>
            <a:r>
              <a:rPr lang="es-ES" b="1" i="1" dirty="0" smtClean="0"/>
              <a:t>v = v</a:t>
            </a:r>
            <a:r>
              <a:rPr lang="es-ES" b="1" i="1" baseline="-25000" dirty="0" smtClean="0"/>
              <a:t>0</a:t>
            </a:r>
            <a:r>
              <a:rPr lang="es-ES" b="1" i="1" dirty="0" smtClean="0"/>
              <a:t> + at </a:t>
            </a:r>
          </a:p>
          <a:p>
            <a:pPr>
              <a:buNone/>
            </a:pPr>
            <a:r>
              <a:rPr lang="es-ES" dirty="0" smtClean="0"/>
              <a:t>*Dimensiones:  v, v</a:t>
            </a:r>
            <a:r>
              <a:rPr lang="es-ES" baseline="-25000" dirty="0" smtClean="0"/>
              <a:t>0</a:t>
            </a:r>
            <a:r>
              <a:rPr lang="es-ES" dirty="0" smtClean="0"/>
              <a:t> (L·T</a:t>
            </a:r>
            <a:r>
              <a:rPr lang="es-ES" baseline="30000" dirty="0" smtClean="0"/>
              <a:t>-1</a:t>
            </a:r>
            <a:r>
              <a:rPr lang="es-ES" dirty="0" smtClean="0"/>
              <a:t>) ; a (L ·T</a:t>
            </a:r>
            <a:r>
              <a:rPr lang="es-ES" baseline="30000" dirty="0" smtClean="0"/>
              <a:t>-2</a:t>
            </a:r>
            <a:r>
              <a:rPr lang="es-ES" dirty="0" smtClean="0"/>
              <a:t>) ; t (T)</a:t>
            </a:r>
          </a:p>
          <a:p>
            <a:pPr>
              <a:buNone/>
            </a:pPr>
            <a:r>
              <a:rPr lang="es-ES" dirty="0" smtClean="0"/>
              <a:t>Entonces:   	  (L·T</a:t>
            </a:r>
            <a:r>
              <a:rPr lang="es-ES" baseline="30000" dirty="0" smtClean="0"/>
              <a:t>-1</a:t>
            </a:r>
            <a:r>
              <a:rPr lang="es-ES" dirty="0" smtClean="0"/>
              <a:t>) = (L·T</a:t>
            </a:r>
            <a:r>
              <a:rPr lang="es-ES" baseline="30000" dirty="0" smtClean="0"/>
              <a:t>-1</a:t>
            </a:r>
            <a:r>
              <a:rPr lang="es-ES" dirty="0" smtClean="0"/>
              <a:t>) + (L ·T</a:t>
            </a:r>
            <a:r>
              <a:rPr lang="es-ES" baseline="30000" dirty="0" smtClean="0"/>
              <a:t>-2</a:t>
            </a:r>
            <a:r>
              <a:rPr lang="es-ES" dirty="0" smtClean="0"/>
              <a:t>) * (T)</a:t>
            </a:r>
          </a:p>
          <a:p>
            <a:pPr>
              <a:buNone/>
            </a:pPr>
            <a:r>
              <a:rPr lang="es-ES" dirty="0" smtClean="0"/>
              <a:t>O sea:	  </a:t>
            </a:r>
            <a:r>
              <a:rPr lang="es-ES" b="1" dirty="0" smtClean="0"/>
              <a:t>(L·T</a:t>
            </a:r>
            <a:r>
              <a:rPr lang="es-ES" b="1" baseline="30000" dirty="0" smtClean="0"/>
              <a:t>-1</a:t>
            </a:r>
            <a:r>
              <a:rPr lang="es-ES" b="1" dirty="0" smtClean="0"/>
              <a:t>) = (L·T</a:t>
            </a:r>
            <a:r>
              <a:rPr lang="es-ES" b="1" baseline="30000" dirty="0" smtClean="0"/>
              <a:t>-1</a:t>
            </a:r>
            <a:r>
              <a:rPr lang="es-ES" b="1" dirty="0" smtClean="0"/>
              <a:t>) + (L ·T</a:t>
            </a:r>
            <a:r>
              <a:rPr lang="es-ES" b="1" baseline="30000" dirty="0" smtClean="0"/>
              <a:t>-1</a:t>
            </a:r>
            <a:r>
              <a:rPr lang="es-ES" b="1" dirty="0" smtClean="0"/>
              <a:t>) </a:t>
            </a:r>
          </a:p>
          <a:p>
            <a:pPr algn="ctr">
              <a:buNone/>
            </a:pPr>
            <a:r>
              <a:rPr lang="es-ES" b="1" i="1" dirty="0" smtClean="0"/>
              <a:t>        Ecuación dimensional de la velocidad				</a:t>
            </a:r>
          </a:p>
          <a:p>
            <a:pPr>
              <a:buNone/>
            </a:pPr>
            <a:endParaRPr lang="es-E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w="28575"/>
        </p:spPr>
        <p:style>
          <a:lnRef idx="2">
            <a:schemeClr val="accent2"/>
          </a:lnRef>
          <a:fillRef idx="1">
            <a:schemeClr val="lt1"/>
          </a:fillRef>
          <a:effectRef idx="0">
            <a:schemeClr val="accent2"/>
          </a:effectRef>
          <a:fontRef idx="minor">
            <a:schemeClr val="dk1"/>
          </a:fontRef>
        </p:style>
        <p:txBody>
          <a:bodyPr/>
          <a:lstStyle/>
          <a:p>
            <a:r>
              <a:rPr lang="es-ES" dirty="0" smtClean="0"/>
              <a:t>1.4. ANÁLISIS DIMENSIONAL</a:t>
            </a:r>
            <a:endParaRPr lang="es-ES" dirty="0"/>
          </a:p>
        </p:txBody>
      </p:sp>
      <p:sp>
        <p:nvSpPr>
          <p:cNvPr id="3" name="2 Marcador de contenido"/>
          <p:cNvSpPr>
            <a:spLocks noGrp="1"/>
          </p:cNvSpPr>
          <p:nvPr>
            <p:ph idx="1"/>
          </p:nvPr>
        </p:nvSpPr>
        <p:spPr>
          <a:ln w="38100"/>
        </p:spPr>
        <p:style>
          <a:lnRef idx="2">
            <a:schemeClr val="accent1"/>
          </a:lnRef>
          <a:fillRef idx="1">
            <a:schemeClr val="lt1"/>
          </a:fillRef>
          <a:effectRef idx="0">
            <a:schemeClr val="accent1"/>
          </a:effectRef>
          <a:fontRef idx="minor">
            <a:schemeClr val="dk1"/>
          </a:fontRef>
        </p:style>
        <p:txBody>
          <a:bodyPr>
            <a:normAutofit fontScale="92500"/>
          </a:bodyPr>
          <a:lstStyle/>
          <a:p>
            <a:r>
              <a:rPr lang="es-ES" b="1" dirty="0" smtClean="0"/>
              <a:t>Números </a:t>
            </a:r>
            <a:r>
              <a:rPr lang="es-ES" b="1" dirty="0" err="1" smtClean="0"/>
              <a:t>adimensionales</a:t>
            </a:r>
            <a:endParaRPr lang="es-ES" b="1" dirty="0" smtClean="0"/>
          </a:p>
          <a:p>
            <a:pPr algn="just">
              <a:buNone/>
            </a:pPr>
            <a:r>
              <a:rPr lang="es-ES" sz="3000" dirty="0" smtClean="0"/>
              <a:t>    Son relaciones entre propiedades de los fluidos, que sirven para caracterizar un sistema o prototipo, a partir de un modelo. A diferencia de las cantidades físicas o magnitudes, éstos números o grupos </a:t>
            </a:r>
            <a:r>
              <a:rPr lang="es-ES" sz="3000" dirty="0" err="1" smtClean="0"/>
              <a:t>adimensionales</a:t>
            </a:r>
            <a:r>
              <a:rPr lang="es-ES" sz="3000" dirty="0" smtClean="0"/>
              <a:t>, tienen dimensión 1.</a:t>
            </a:r>
          </a:p>
          <a:p>
            <a:pPr>
              <a:buNone/>
            </a:pPr>
            <a:r>
              <a:rPr lang="es-ES" b="1" dirty="0" smtClean="0"/>
              <a:t>Ejemplo</a:t>
            </a:r>
            <a:r>
              <a:rPr lang="es-ES" dirty="0" smtClean="0"/>
              <a:t>:       </a:t>
            </a:r>
            <a:r>
              <a:rPr lang="es-ES" sz="2800" dirty="0" smtClean="0"/>
              <a:t>Re (Reynolds) = </a:t>
            </a:r>
            <a:r>
              <a:rPr lang="es-ES" sz="2800" dirty="0" err="1" smtClean="0">
                <a:latin typeface="Symbol" pitchFamily="18" charset="2"/>
              </a:rPr>
              <a:t>r</a:t>
            </a:r>
            <a:r>
              <a:rPr lang="es-ES" sz="2800" i="1" dirty="0" err="1" smtClean="0">
                <a:latin typeface="+mj-lt"/>
              </a:rPr>
              <a:t>v</a:t>
            </a:r>
            <a:r>
              <a:rPr lang="es-ES" sz="2800" dirty="0" err="1" smtClean="0">
                <a:latin typeface="+mj-lt"/>
              </a:rPr>
              <a:t>D</a:t>
            </a:r>
            <a:r>
              <a:rPr lang="es-ES" sz="2800" dirty="0" smtClean="0"/>
              <a:t> / </a:t>
            </a:r>
            <a:r>
              <a:rPr lang="es-ES" sz="2800" dirty="0" smtClean="0">
                <a:latin typeface="Symbol" pitchFamily="18" charset="2"/>
              </a:rPr>
              <a:t>m</a:t>
            </a:r>
          </a:p>
          <a:p>
            <a:pPr>
              <a:buNone/>
            </a:pPr>
            <a:r>
              <a:rPr lang="es-ES" sz="2800" dirty="0" smtClean="0">
                <a:latin typeface="+mj-lt"/>
              </a:rPr>
              <a:t>Dimensiones</a:t>
            </a:r>
            <a:r>
              <a:rPr lang="es-ES" sz="2400" dirty="0" smtClean="0">
                <a:latin typeface="+mj-lt"/>
              </a:rPr>
              <a:t>: </a:t>
            </a:r>
          </a:p>
          <a:p>
            <a:pPr algn="ctr">
              <a:buNone/>
            </a:pPr>
            <a:r>
              <a:rPr lang="es-ES" sz="2800" dirty="0" smtClean="0">
                <a:latin typeface="+mj-lt"/>
              </a:rPr>
              <a:t>(M·L</a:t>
            </a:r>
            <a:r>
              <a:rPr lang="es-ES" sz="2800" baseline="30000" dirty="0" smtClean="0">
                <a:latin typeface="+mj-lt"/>
              </a:rPr>
              <a:t>-3</a:t>
            </a:r>
            <a:r>
              <a:rPr lang="es-ES" sz="2800" dirty="0" smtClean="0">
                <a:latin typeface="+mj-lt"/>
              </a:rPr>
              <a:t>)(L·T</a:t>
            </a:r>
            <a:r>
              <a:rPr lang="es-ES" sz="2800" baseline="30000" dirty="0" smtClean="0">
                <a:latin typeface="+mj-lt"/>
              </a:rPr>
              <a:t>-1</a:t>
            </a:r>
            <a:r>
              <a:rPr lang="es-ES" sz="2800" dirty="0" smtClean="0">
                <a:latin typeface="+mj-lt"/>
              </a:rPr>
              <a:t>)(L) / (M·L</a:t>
            </a:r>
            <a:r>
              <a:rPr lang="es-ES" sz="2800" baseline="30000" dirty="0" smtClean="0">
                <a:latin typeface="+mj-lt"/>
              </a:rPr>
              <a:t>-1</a:t>
            </a:r>
            <a:r>
              <a:rPr lang="es-ES" sz="2800" dirty="0" smtClean="0">
                <a:latin typeface="+mj-lt"/>
              </a:rPr>
              <a:t>·T</a:t>
            </a:r>
            <a:r>
              <a:rPr lang="es-ES" sz="2800" baseline="30000" dirty="0" smtClean="0">
                <a:latin typeface="+mj-lt"/>
              </a:rPr>
              <a:t>-1</a:t>
            </a:r>
            <a:r>
              <a:rPr lang="es-ES" sz="2800" dirty="0" smtClean="0">
                <a:latin typeface="+mj-lt"/>
              </a:rPr>
              <a:t>) = </a:t>
            </a:r>
            <a:r>
              <a:rPr lang="es-ES" sz="2800" dirty="0" smtClean="0"/>
              <a:t>(M·L</a:t>
            </a:r>
            <a:r>
              <a:rPr lang="es-ES" sz="2800" baseline="30000" dirty="0" smtClean="0"/>
              <a:t>-1</a:t>
            </a:r>
            <a:r>
              <a:rPr lang="es-ES" sz="2800" dirty="0" smtClean="0"/>
              <a:t>·T</a:t>
            </a:r>
            <a:r>
              <a:rPr lang="es-ES" sz="2800" baseline="30000" dirty="0" smtClean="0"/>
              <a:t>-1</a:t>
            </a:r>
            <a:r>
              <a:rPr lang="es-ES" sz="2800" dirty="0" smtClean="0"/>
              <a:t>) /</a:t>
            </a:r>
            <a:r>
              <a:rPr lang="es-ES" sz="2800" dirty="0" smtClean="0">
                <a:latin typeface="+mj-lt"/>
              </a:rPr>
              <a:t>(M·L</a:t>
            </a:r>
            <a:r>
              <a:rPr lang="es-ES" sz="2800" baseline="30000" dirty="0" smtClean="0">
                <a:latin typeface="+mj-lt"/>
              </a:rPr>
              <a:t>-1</a:t>
            </a:r>
            <a:r>
              <a:rPr lang="es-ES" sz="2800" dirty="0" smtClean="0">
                <a:latin typeface="+mj-lt"/>
              </a:rPr>
              <a:t>·T</a:t>
            </a:r>
            <a:r>
              <a:rPr lang="es-ES" sz="2800" baseline="30000" dirty="0" smtClean="0">
                <a:latin typeface="+mj-lt"/>
              </a:rPr>
              <a:t>-1</a:t>
            </a:r>
            <a:r>
              <a:rPr lang="es-ES" sz="2800" dirty="0" smtClean="0">
                <a:latin typeface="+mj-lt"/>
              </a:rPr>
              <a:t>) = 1</a:t>
            </a:r>
          </a:p>
          <a:p>
            <a:pPr>
              <a:buNone/>
            </a:pPr>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1. GENERALIDADES</a:t>
            </a:r>
            <a:endParaRPr lang="es-ES" dirty="0"/>
          </a:p>
        </p:txBody>
      </p:sp>
      <p:graphicFrame>
        <p:nvGraphicFramePr>
          <p:cNvPr id="4" name="3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w="28575"/>
        </p:spPr>
        <p:style>
          <a:lnRef idx="2">
            <a:schemeClr val="accent2"/>
          </a:lnRef>
          <a:fillRef idx="1">
            <a:schemeClr val="lt1"/>
          </a:fillRef>
          <a:effectRef idx="0">
            <a:schemeClr val="accent2"/>
          </a:effectRef>
          <a:fontRef idx="minor">
            <a:schemeClr val="dk1"/>
          </a:fontRef>
        </p:style>
        <p:txBody>
          <a:bodyPr/>
          <a:lstStyle/>
          <a:p>
            <a:r>
              <a:rPr lang="es-ES" dirty="0" smtClean="0"/>
              <a:t>1.4. ANÁLISIS DIMENSIONAL</a:t>
            </a:r>
            <a:endParaRPr lang="es-ES" dirty="0"/>
          </a:p>
        </p:txBody>
      </p:sp>
      <p:sp>
        <p:nvSpPr>
          <p:cNvPr id="3" name="2 Marcador de contenido"/>
          <p:cNvSpPr>
            <a:spLocks noGrp="1"/>
          </p:cNvSpPr>
          <p:nvPr>
            <p:ph idx="1"/>
          </p:nvPr>
        </p:nvSpPr>
        <p:spPr>
          <a:ln w="38100"/>
          <a:effectLst>
            <a:glow rad="63500">
              <a:schemeClr val="accent1">
                <a:satMod val="175000"/>
                <a:alpha val="40000"/>
              </a:schemeClr>
            </a:glow>
          </a:effectLst>
        </p:spPr>
        <p:style>
          <a:lnRef idx="2">
            <a:schemeClr val="accent1"/>
          </a:lnRef>
          <a:fillRef idx="1">
            <a:schemeClr val="lt1"/>
          </a:fillRef>
          <a:effectRef idx="0">
            <a:schemeClr val="accent1"/>
          </a:effectRef>
          <a:fontRef idx="minor">
            <a:schemeClr val="dk1"/>
          </a:fontRef>
        </p:style>
        <p:txBody>
          <a:bodyPr>
            <a:normAutofit fontScale="62500" lnSpcReduction="20000"/>
          </a:bodyPr>
          <a:lstStyle/>
          <a:p>
            <a:r>
              <a:rPr lang="es-ES" b="1" dirty="0" smtClean="0"/>
              <a:t>Números </a:t>
            </a:r>
            <a:r>
              <a:rPr lang="es-ES" b="1" dirty="0" err="1" smtClean="0"/>
              <a:t>adimensionales</a:t>
            </a:r>
            <a:endParaRPr lang="es-ES" b="1" dirty="0" smtClean="0"/>
          </a:p>
          <a:p>
            <a:pPr algn="just">
              <a:buNone/>
            </a:pPr>
            <a:r>
              <a:rPr lang="es-ES" sz="3000" dirty="0" smtClean="0"/>
              <a:t>    </a:t>
            </a:r>
            <a:r>
              <a:rPr lang="es-ES" sz="2800" dirty="0" smtClean="0"/>
              <a:t>En la mayor parte de fenómenos relacionados con fluidos, donde no se considere la transferencia de calor, las propiedades más importantes  a estudiar son:</a:t>
            </a:r>
          </a:p>
          <a:p>
            <a:pPr algn="just">
              <a:buNone/>
            </a:pPr>
            <a:r>
              <a:rPr lang="es-ES" sz="2300" b="1" i="1" dirty="0" smtClean="0"/>
              <a:t>	PROPIEDAD				</a:t>
            </a:r>
            <a:r>
              <a:rPr lang="es-ES" sz="2300" b="1" i="1" cap="all" dirty="0" smtClean="0">
                <a:latin typeface="+mj-lt"/>
              </a:rPr>
              <a:t>Dimensiones</a:t>
            </a:r>
            <a:r>
              <a:rPr lang="es-ES" sz="2300" b="1" i="1" dirty="0" smtClean="0">
                <a:latin typeface="+mj-lt"/>
              </a:rPr>
              <a:t>:</a:t>
            </a:r>
            <a:endParaRPr lang="es-ES" sz="2300" b="1" i="1" dirty="0" smtClean="0"/>
          </a:p>
          <a:p>
            <a:pPr>
              <a:buNone/>
            </a:pPr>
            <a:r>
              <a:rPr lang="es-ES" sz="3800" dirty="0" smtClean="0"/>
              <a:t>	1. Cambio en la presión, </a:t>
            </a:r>
            <a:r>
              <a:rPr lang="es-ES" sz="3800" b="1" i="1" dirty="0" err="1" smtClean="0">
                <a:latin typeface="Symbol" pitchFamily="18" charset="2"/>
              </a:rPr>
              <a:t>D</a:t>
            </a:r>
            <a:r>
              <a:rPr lang="es-ES" sz="3800" b="1" i="1" dirty="0" err="1" smtClean="0">
                <a:latin typeface="+mj-lt"/>
              </a:rPr>
              <a:t>p</a:t>
            </a:r>
            <a:r>
              <a:rPr lang="es-ES" sz="3800" b="1" i="1" dirty="0" smtClean="0">
                <a:latin typeface="+mj-lt"/>
              </a:rPr>
              <a:t>	(M·L</a:t>
            </a:r>
            <a:r>
              <a:rPr lang="es-ES" sz="3800" b="1" i="1" baseline="30000" dirty="0" smtClean="0">
                <a:latin typeface="+mj-lt"/>
              </a:rPr>
              <a:t>-1</a:t>
            </a:r>
            <a:r>
              <a:rPr lang="es-ES" sz="3800" b="1" i="1" dirty="0" smtClean="0">
                <a:latin typeface="+mj-lt"/>
              </a:rPr>
              <a:t>·T</a:t>
            </a:r>
            <a:r>
              <a:rPr lang="es-ES" sz="3800" b="1" i="1" baseline="30000" dirty="0" smtClean="0">
                <a:latin typeface="+mj-lt"/>
              </a:rPr>
              <a:t>-2</a:t>
            </a:r>
            <a:r>
              <a:rPr lang="es-ES" sz="3800" b="1" i="1" dirty="0" smtClean="0">
                <a:latin typeface="+mj-lt"/>
              </a:rPr>
              <a:t>)</a:t>
            </a:r>
          </a:p>
          <a:p>
            <a:pPr>
              <a:buNone/>
            </a:pPr>
            <a:r>
              <a:rPr lang="es-ES" sz="3800" dirty="0" smtClean="0"/>
              <a:t>	2. Longitud, </a:t>
            </a:r>
            <a:r>
              <a:rPr lang="es-ES" sz="3800" b="1" i="1" dirty="0" smtClean="0"/>
              <a:t>L			(L)</a:t>
            </a:r>
          </a:p>
          <a:p>
            <a:pPr>
              <a:buNone/>
            </a:pPr>
            <a:r>
              <a:rPr lang="es-ES" sz="3800" dirty="0" smtClean="0"/>
              <a:t>	3. Viscosidad dinámica, </a:t>
            </a:r>
            <a:r>
              <a:rPr lang="es-ES" sz="3800" b="1" dirty="0" smtClean="0">
                <a:latin typeface="Symbol" pitchFamily="18" charset="2"/>
              </a:rPr>
              <a:t>m		</a:t>
            </a:r>
            <a:r>
              <a:rPr lang="es-ES" sz="3800" b="1" i="1" dirty="0" smtClean="0"/>
              <a:t>(M·L</a:t>
            </a:r>
            <a:r>
              <a:rPr lang="es-ES" sz="3800" b="1" i="1" baseline="30000" dirty="0" smtClean="0"/>
              <a:t>-1</a:t>
            </a:r>
            <a:r>
              <a:rPr lang="es-ES" sz="3800" b="1" i="1" dirty="0" smtClean="0"/>
              <a:t>·T</a:t>
            </a:r>
            <a:r>
              <a:rPr lang="es-ES" sz="3800" b="1" i="1" baseline="30000" dirty="0" smtClean="0"/>
              <a:t>-2</a:t>
            </a:r>
            <a:r>
              <a:rPr lang="es-ES" sz="3800" b="1" i="1" dirty="0" smtClean="0"/>
              <a:t>)</a:t>
            </a:r>
          </a:p>
          <a:p>
            <a:pPr>
              <a:buNone/>
            </a:pPr>
            <a:r>
              <a:rPr lang="es-ES" sz="3800" dirty="0" smtClean="0"/>
              <a:t>	4. Viscosidad dinámica, </a:t>
            </a:r>
            <a:r>
              <a:rPr lang="es-ES" sz="3800" b="1" dirty="0" smtClean="0">
                <a:latin typeface="Symbol" pitchFamily="18" charset="2"/>
              </a:rPr>
              <a:t>u		</a:t>
            </a:r>
            <a:r>
              <a:rPr lang="es-ES" sz="3800" b="1" i="1" dirty="0" smtClean="0"/>
              <a:t>(L</a:t>
            </a:r>
            <a:r>
              <a:rPr lang="es-ES" sz="3800" b="1" i="1" baseline="30000" dirty="0" smtClean="0"/>
              <a:t>2</a:t>
            </a:r>
            <a:r>
              <a:rPr lang="es-ES" sz="3800" b="1" i="1" dirty="0" smtClean="0"/>
              <a:t>·T</a:t>
            </a:r>
            <a:r>
              <a:rPr lang="es-ES" sz="3800" b="1" i="1" baseline="30000" dirty="0" smtClean="0"/>
              <a:t>-1</a:t>
            </a:r>
            <a:r>
              <a:rPr lang="es-ES" sz="3800" b="1" i="1" dirty="0" smtClean="0"/>
              <a:t>)</a:t>
            </a:r>
            <a:endParaRPr lang="es-ES" sz="3800" b="1" dirty="0" smtClean="0">
              <a:latin typeface="Symbol" pitchFamily="18" charset="2"/>
            </a:endParaRPr>
          </a:p>
          <a:p>
            <a:pPr>
              <a:buNone/>
            </a:pPr>
            <a:r>
              <a:rPr lang="es-ES" sz="3800" dirty="0" smtClean="0"/>
              <a:t>	5. Tensión superficial, </a:t>
            </a:r>
            <a:r>
              <a:rPr lang="es-ES" sz="3800" b="1" dirty="0" smtClean="0">
                <a:latin typeface="Symbol" pitchFamily="18" charset="2"/>
              </a:rPr>
              <a:t>s		</a:t>
            </a:r>
            <a:r>
              <a:rPr lang="es-ES" sz="3800" b="1" i="1" dirty="0" smtClean="0"/>
              <a:t>(M·T</a:t>
            </a:r>
            <a:r>
              <a:rPr lang="es-ES" sz="3800" b="1" i="1" baseline="30000" dirty="0" smtClean="0"/>
              <a:t>-2</a:t>
            </a:r>
            <a:r>
              <a:rPr lang="es-ES" sz="3800" b="1" i="1" dirty="0" smtClean="0"/>
              <a:t>)</a:t>
            </a:r>
            <a:endParaRPr lang="es-ES" sz="3800" b="1" dirty="0" smtClean="0">
              <a:latin typeface="Symbol" pitchFamily="18" charset="2"/>
            </a:endParaRPr>
          </a:p>
          <a:p>
            <a:pPr>
              <a:buNone/>
            </a:pPr>
            <a:r>
              <a:rPr lang="es-ES" sz="3800" dirty="0" smtClean="0"/>
              <a:t>	6. Velocidad del sonido, </a:t>
            </a:r>
            <a:r>
              <a:rPr lang="es-ES" sz="3800" b="1" i="1" dirty="0" smtClean="0"/>
              <a:t>c		(L·T</a:t>
            </a:r>
            <a:r>
              <a:rPr lang="es-ES" sz="3800" b="1" i="1" baseline="30000" dirty="0" smtClean="0"/>
              <a:t>-1</a:t>
            </a:r>
            <a:r>
              <a:rPr lang="es-ES" sz="3800" b="1" i="1" dirty="0" smtClean="0"/>
              <a:t>)</a:t>
            </a:r>
          </a:p>
          <a:p>
            <a:pPr>
              <a:buNone/>
            </a:pPr>
            <a:r>
              <a:rPr lang="es-ES" sz="3800" dirty="0" smtClean="0"/>
              <a:t>	7. Aceleración de la gravedad, </a:t>
            </a:r>
            <a:r>
              <a:rPr lang="es-ES" sz="3800" b="1" dirty="0" smtClean="0"/>
              <a:t>g	</a:t>
            </a:r>
            <a:r>
              <a:rPr lang="es-ES" sz="3800" b="1" i="1" dirty="0" smtClean="0"/>
              <a:t>(L·T</a:t>
            </a:r>
            <a:r>
              <a:rPr lang="es-ES" sz="3800" b="1" i="1" baseline="30000" dirty="0" smtClean="0"/>
              <a:t>-2</a:t>
            </a:r>
            <a:r>
              <a:rPr lang="es-ES" sz="3800" b="1" i="1" dirty="0" smtClean="0"/>
              <a:t>)</a:t>
            </a:r>
            <a:endParaRPr lang="es-ES" sz="3800" b="1" dirty="0" smtClean="0"/>
          </a:p>
          <a:p>
            <a:pPr>
              <a:buNone/>
            </a:pPr>
            <a:r>
              <a:rPr lang="es-ES" sz="3800" dirty="0" smtClean="0"/>
              <a:t>	8. Densidad, </a:t>
            </a:r>
            <a:r>
              <a:rPr lang="es-ES" sz="3800" b="1" dirty="0" smtClean="0">
                <a:latin typeface="Symbol" pitchFamily="18" charset="2"/>
              </a:rPr>
              <a:t>r			</a:t>
            </a:r>
            <a:r>
              <a:rPr lang="es-ES" sz="3800" b="1" i="1" dirty="0" smtClean="0"/>
              <a:t>(M·L</a:t>
            </a:r>
            <a:r>
              <a:rPr lang="es-ES" sz="3800" b="1" i="1" baseline="30000" dirty="0" smtClean="0"/>
              <a:t>-3</a:t>
            </a:r>
            <a:r>
              <a:rPr lang="es-ES" sz="3800" b="1" i="1" dirty="0" smtClean="0"/>
              <a:t>)</a:t>
            </a:r>
            <a:endParaRPr lang="es-ES" sz="3800" b="1" dirty="0" smtClean="0">
              <a:latin typeface="Symbol" pitchFamily="18" charset="2"/>
            </a:endParaRPr>
          </a:p>
          <a:p>
            <a:pPr>
              <a:buNone/>
            </a:pPr>
            <a:r>
              <a:rPr lang="es-ES" sz="3800" dirty="0" smtClean="0"/>
              <a:t>	9. Velocidad, </a:t>
            </a:r>
            <a:r>
              <a:rPr lang="es-ES" sz="3800" b="1" i="1" dirty="0" smtClean="0"/>
              <a:t>V			(L·T</a:t>
            </a:r>
            <a:r>
              <a:rPr lang="es-ES" sz="3800" b="1" i="1" baseline="30000" dirty="0" smtClean="0"/>
              <a:t>-1</a:t>
            </a:r>
            <a:r>
              <a:rPr lang="es-ES" sz="3800" b="1" i="1" dirty="0" smtClean="0"/>
              <a:t>)</a:t>
            </a:r>
            <a:endParaRPr lang="es-ES" sz="3800" b="1"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w="28575"/>
        </p:spPr>
        <p:style>
          <a:lnRef idx="2">
            <a:schemeClr val="accent2"/>
          </a:lnRef>
          <a:fillRef idx="1">
            <a:schemeClr val="lt1"/>
          </a:fillRef>
          <a:effectRef idx="0">
            <a:schemeClr val="accent2"/>
          </a:effectRef>
          <a:fontRef idx="minor">
            <a:schemeClr val="dk1"/>
          </a:fontRef>
        </p:style>
        <p:txBody>
          <a:bodyPr/>
          <a:lstStyle/>
          <a:p>
            <a:r>
              <a:rPr lang="es-ES" dirty="0" smtClean="0"/>
              <a:t>1.4. ANÁLISIS DIMENSIONAL</a:t>
            </a:r>
            <a:endParaRPr lang="es-ES" dirty="0"/>
          </a:p>
        </p:txBody>
      </p:sp>
      <p:pic>
        <p:nvPicPr>
          <p:cNvPr id="1026" name="Picture 2"/>
          <p:cNvPicPr>
            <a:picLocks noGrp="1" noChangeAspect="1" noChangeArrowheads="1"/>
          </p:cNvPicPr>
          <p:nvPr>
            <p:ph idx="1"/>
          </p:nvPr>
        </p:nvPicPr>
        <p:blipFill>
          <a:blip r:embed="rId3" cstate="print"/>
          <a:srcRect/>
          <a:stretch>
            <a:fillRect/>
          </a:stretch>
        </p:blipFill>
        <p:spPr bwMode="auto">
          <a:xfrm>
            <a:off x="2551065" y="1556792"/>
            <a:ext cx="6341415" cy="4464496"/>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l="6616" r="8459"/>
          <a:stretch>
            <a:fillRect/>
          </a:stretch>
        </p:blipFill>
        <p:spPr bwMode="auto">
          <a:xfrm>
            <a:off x="107504" y="2780928"/>
            <a:ext cx="2520280" cy="3240360"/>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107784" y="2132856"/>
            <a:ext cx="2520000" cy="710000"/>
          </a:xfrm>
          <a:prstGeom prst="rect">
            <a:avLst/>
          </a:prstGeom>
          <a:noFill/>
          <a:ln w="9525">
            <a:noFill/>
            <a:miter lim="800000"/>
            <a:headEnd/>
            <a:tailEnd/>
          </a:ln>
        </p:spPr>
      </p:pic>
      <p:sp>
        <p:nvSpPr>
          <p:cNvPr id="7" name="6 CuadroTexto"/>
          <p:cNvSpPr txBox="1"/>
          <p:nvPr/>
        </p:nvSpPr>
        <p:spPr>
          <a:xfrm>
            <a:off x="107776" y="1556792"/>
            <a:ext cx="2448000" cy="576000"/>
          </a:xfrm>
          <a:prstGeom prst="rect">
            <a:avLst/>
          </a:prstGeom>
          <a:solidFill>
            <a:schemeClr val="bg1"/>
          </a:solidFill>
          <a:ln>
            <a:solidFill>
              <a:schemeClr val="bg1"/>
            </a:solidFill>
          </a:ln>
        </p:spPr>
        <p:txBody>
          <a:bodyPr wrap="square" rtlCol="0">
            <a:spAutoFit/>
          </a:bodyPr>
          <a:lstStyle/>
          <a:p>
            <a:endParaRPr lang="es-E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w="28575"/>
        </p:spPr>
        <p:style>
          <a:lnRef idx="2">
            <a:schemeClr val="accent2"/>
          </a:lnRef>
          <a:fillRef idx="1">
            <a:schemeClr val="lt1"/>
          </a:fillRef>
          <a:effectRef idx="0">
            <a:schemeClr val="accent2"/>
          </a:effectRef>
          <a:fontRef idx="minor">
            <a:schemeClr val="dk1"/>
          </a:fontRef>
        </p:style>
        <p:txBody>
          <a:bodyPr/>
          <a:lstStyle/>
          <a:p>
            <a:r>
              <a:rPr lang="es-ES" dirty="0" smtClean="0"/>
              <a:t>1.4. ANÁLISIS DIMENSIONAL</a:t>
            </a:r>
            <a:endParaRPr lang="es-ES" dirty="0"/>
          </a:p>
        </p:txBody>
      </p:sp>
      <p:sp>
        <p:nvSpPr>
          <p:cNvPr id="8" name="7 Marcador de contenido"/>
          <p:cNvSpPr>
            <a:spLocks noGrp="1"/>
          </p:cNvSpPr>
          <p:nvPr>
            <p:ph idx="1"/>
          </p:nvPr>
        </p:nvSpPr>
        <p:spPr>
          <a:ln w="38100">
            <a:solidFill>
              <a:schemeClr val="accent1"/>
            </a:solidFill>
          </a:ln>
        </p:spPr>
        <p:style>
          <a:lnRef idx="2">
            <a:schemeClr val="accent1"/>
          </a:lnRef>
          <a:fillRef idx="1">
            <a:schemeClr val="lt1"/>
          </a:fillRef>
          <a:effectRef idx="0">
            <a:schemeClr val="accent1"/>
          </a:effectRef>
          <a:fontRef idx="minor">
            <a:schemeClr val="dk1"/>
          </a:fontRef>
        </p:style>
        <p:txBody>
          <a:bodyPr/>
          <a:lstStyle/>
          <a:p>
            <a:r>
              <a:rPr lang="es-ES" dirty="0" smtClean="0"/>
              <a:t>TEOREMA </a:t>
            </a:r>
            <a:r>
              <a:rPr lang="es-ES" dirty="0" smtClean="0">
                <a:latin typeface="Symbol" pitchFamily="18" charset="2"/>
              </a:rPr>
              <a:t>P</a:t>
            </a:r>
            <a:r>
              <a:rPr lang="es-ES" dirty="0" smtClean="0"/>
              <a:t> DE BUCKINGHAM</a:t>
            </a:r>
          </a:p>
          <a:p>
            <a:pPr algn="just">
              <a:buNone/>
            </a:pPr>
            <a:r>
              <a:rPr lang="es-ES" sz="2800" dirty="0" smtClean="0"/>
              <a:t>	</a:t>
            </a:r>
            <a:r>
              <a:rPr lang="es-ES" sz="2400" dirty="0" smtClean="0"/>
              <a:t>En un problema físico en que hay </a:t>
            </a:r>
            <a:r>
              <a:rPr lang="es-ES" sz="2400" b="1" i="1" dirty="0" smtClean="0"/>
              <a:t>n</a:t>
            </a:r>
            <a:r>
              <a:rPr lang="es-ES" sz="2400" dirty="0" smtClean="0"/>
              <a:t> variables con </a:t>
            </a:r>
            <a:r>
              <a:rPr lang="es-ES" sz="2400" b="1" i="1" dirty="0" smtClean="0"/>
              <a:t>m</a:t>
            </a:r>
            <a:r>
              <a:rPr lang="es-ES" sz="2400" dirty="0" smtClean="0"/>
              <a:t> dimensiones fundamentales, las </a:t>
            </a:r>
            <a:r>
              <a:rPr lang="es-ES" sz="2400" b="1" i="1" dirty="0" smtClean="0"/>
              <a:t>n</a:t>
            </a:r>
            <a:r>
              <a:rPr lang="es-ES" sz="2400" dirty="0" smtClean="0"/>
              <a:t> variables pueden agruparse en </a:t>
            </a:r>
            <a:r>
              <a:rPr lang="es-ES" sz="2400" b="1" i="1" dirty="0" smtClean="0"/>
              <a:t>n-m</a:t>
            </a:r>
            <a:r>
              <a:rPr lang="es-ES" sz="2400" dirty="0" smtClean="0"/>
              <a:t> grupos </a:t>
            </a:r>
            <a:r>
              <a:rPr lang="es-ES" sz="2400" dirty="0" err="1" smtClean="0"/>
              <a:t>adimensionales</a:t>
            </a:r>
            <a:r>
              <a:rPr lang="es-ES" sz="2400" dirty="0" smtClean="0"/>
              <a:t>, llamados grupos </a:t>
            </a:r>
            <a:r>
              <a:rPr lang="es-ES" sz="2400" dirty="0" smtClean="0">
                <a:latin typeface="Symbol" pitchFamily="18" charset="2"/>
              </a:rPr>
              <a:t>p</a:t>
            </a:r>
            <a:r>
              <a:rPr lang="es-ES" sz="2400" dirty="0" smtClean="0"/>
              <a:t>.</a:t>
            </a:r>
            <a:endParaRPr lang="es-ES" sz="2800" dirty="0" smtClean="0"/>
          </a:p>
          <a:p>
            <a:pPr algn="just">
              <a:buNone/>
            </a:pPr>
            <a:r>
              <a:rPr lang="es-ES" sz="2400" dirty="0" smtClean="0"/>
              <a:t>     El objetivo es tratar de representar un sistema dado por la ecuación dimensional:  </a:t>
            </a:r>
            <a:r>
              <a:rPr lang="es-ES" sz="2400" b="1" dirty="0" smtClean="0"/>
              <a:t>x</a:t>
            </a:r>
            <a:r>
              <a:rPr lang="es-ES" sz="2400" b="1" baseline="-25000" dirty="0" smtClean="0"/>
              <a:t>1</a:t>
            </a:r>
            <a:r>
              <a:rPr lang="es-ES" sz="2400" b="1" dirty="0" smtClean="0"/>
              <a:t> = </a:t>
            </a:r>
            <a:r>
              <a:rPr lang="es-ES" sz="2400" b="1" i="1" dirty="0" smtClean="0"/>
              <a:t>f</a:t>
            </a:r>
            <a:r>
              <a:rPr lang="es-ES" sz="2400" b="1" dirty="0" smtClean="0"/>
              <a:t>(x</a:t>
            </a:r>
            <a:r>
              <a:rPr lang="es-ES" sz="2400" b="1" baseline="-25000" dirty="0" smtClean="0"/>
              <a:t>2</a:t>
            </a:r>
            <a:r>
              <a:rPr lang="es-ES" sz="2400" b="1" dirty="0" smtClean="0"/>
              <a:t>, x</a:t>
            </a:r>
            <a:r>
              <a:rPr lang="es-ES" sz="2400" b="1" baseline="-25000" dirty="0" smtClean="0"/>
              <a:t>3</a:t>
            </a:r>
            <a:r>
              <a:rPr lang="es-ES" sz="2400" b="1" dirty="0" smtClean="0"/>
              <a:t>, … , </a:t>
            </a:r>
            <a:r>
              <a:rPr lang="es-ES" sz="2400" b="1" dirty="0" err="1" smtClean="0"/>
              <a:t>x</a:t>
            </a:r>
            <a:r>
              <a:rPr lang="es-ES" sz="2400" b="1" baseline="-25000" dirty="0" err="1" smtClean="0"/>
              <a:t>n</a:t>
            </a:r>
            <a:r>
              <a:rPr lang="es-ES" sz="2400" b="1" dirty="0" smtClean="0"/>
              <a:t>)</a:t>
            </a:r>
            <a:r>
              <a:rPr lang="es-ES" sz="2400" dirty="0" smtClean="0"/>
              <a:t>; donde </a:t>
            </a:r>
            <a:r>
              <a:rPr lang="es-ES" sz="2400" b="1" dirty="0" smtClean="0"/>
              <a:t>x</a:t>
            </a:r>
            <a:r>
              <a:rPr lang="es-ES" sz="2400" b="1" baseline="-25000" dirty="0" smtClean="0"/>
              <a:t>1</a:t>
            </a:r>
            <a:r>
              <a:rPr lang="es-ES" sz="2400" dirty="0" smtClean="0"/>
              <a:t> es la variable dependiente en función de las variables independientes (x</a:t>
            </a:r>
            <a:r>
              <a:rPr lang="es-ES" sz="2400" baseline="-25000" dirty="0" smtClean="0"/>
              <a:t>2</a:t>
            </a:r>
            <a:r>
              <a:rPr lang="es-ES" sz="2400" dirty="0" smtClean="0"/>
              <a:t>, …, </a:t>
            </a:r>
            <a:r>
              <a:rPr lang="es-ES" sz="2400" dirty="0" err="1" smtClean="0"/>
              <a:t>x</a:t>
            </a:r>
            <a:r>
              <a:rPr lang="es-ES" sz="2400" baseline="-25000" dirty="0" err="1" smtClean="0"/>
              <a:t>n</a:t>
            </a:r>
            <a:r>
              <a:rPr lang="es-ES" sz="2400" dirty="0" smtClean="0"/>
              <a:t>), con </a:t>
            </a:r>
            <a:r>
              <a:rPr lang="es-ES" sz="2400" b="1" dirty="0" smtClean="0"/>
              <a:t>m</a:t>
            </a:r>
            <a:r>
              <a:rPr lang="es-ES" sz="2400" dirty="0" smtClean="0"/>
              <a:t> dimensiones fundamentales; en un sistema </a:t>
            </a:r>
            <a:r>
              <a:rPr lang="es-ES" sz="2400" dirty="0" err="1" smtClean="0"/>
              <a:t>adimensional</a:t>
            </a:r>
            <a:r>
              <a:rPr lang="es-ES" sz="2400" dirty="0" smtClean="0"/>
              <a:t>, mucho más sencillo, de </a:t>
            </a:r>
            <a:r>
              <a:rPr lang="es-ES" sz="2400" b="1" dirty="0" smtClean="0"/>
              <a:t>n-m</a:t>
            </a:r>
            <a:r>
              <a:rPr lang="es-ES" sz="2400" dirty="0" smtClean="0"/>
              <a:t> grupos, </a:t>
            </a:r>
            <a:r>
              <a:rPr lang="es-ES" sz="2400" b="1" dirty="0" smtClean="0">
                <a:latin typeface="Symbol" pitchFamily="18" charset="2"/>
              </a:rPr>
              <a:t>p</a:t>
            </a:r>
            <a:r>
              <a:rPr lang="es-ES" sz="2400" b="1" baseline="-25000" dirty="0" smtClean="0"/>
              <a:t>1</a:t>
            </a:r>
            <a:r>
              <a:rPr lang="es-ES" sz="2400" b="1" dirty="0" smtClean="0"/>
              <a:t> = F(</a:t>
            </a:r>
            <a:r>
              <a:rPr lang="es-ES" sz="2400" b="1" dirty="0" smtClean="0">
                <a:latin typeface="Symbol" pitchFamily="18" charset="2"/>
              </a:rPr>
              <a:t>p</a:t>
            </a:r>
            <a:r>
              <a:rPr lang="es-ES" sz="2400" b="1" baseline="-25000" dirty="0" smtClean="0">
                <a:latin typeface="Symbol" pitchFamily="18" charset="2"/>
              </a:rPr>
              <a:t>2</a:t>
            </a:r>
            <a:r>
              <a:rPr lang="es-ES" sz="2400" b="1" dirty="0" smtClean="0"/>
              <a:t>, …, </a:t>
            </a:r>
            <a:r>
              <a:rPr lang="es-ES" sz="2400" b="1" dirty="0" err="1" smtClean="0">
                <a:latin typeface="Symbol" pitchFamily="18" charset="2"/>
              </a:rPr>
              <a:t>p</a:t>
            </a:r>
            <a:r>
              <a:rPr lang="es-ES" sz="2400" b="1" baseline="-25000" dirty="0" err="1" smtClean="0">
                <a:latin typeface="+mj-lt"/>
              </a:rPr>
              <a:t>n</a:t>
            </a:r>
            <a:r>
              <a:rPr lang="es-ES" sz="2400" b="1" baseline="-25000" dirty="0" smtClean="0">
                <a:latin typeface="+mj-lt"/>
              </a:rPr>
              <a:t>-m</a:t>
            </a:r>
            <a:r>
              <a:rPr lang="es-ES" sz="2400" b="1" dirty="0" smtClean="0"/>
              <a:t>).</a:t>
            </a:r>
          </a:p>
          <a:p>
            <a:pPr>
              <a:buNone/>
            </a:pPr>
            <a:endParaRPr lang="es-ES" sz="2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p:spPr>
        <p:style>
          <a:lnRef idx="1">
            <a:schemeClr val="accent5"/>
          </a:lnRef>
          <a:fillRef idx="2">
            <a:schemeClr val="accent5"/>
          </a:fillRef>
          <a:effectRef idx="1">
            <a:schemeClr val="accent5"/>
          </a:effectRef>
          <a:fontRef idx="minor">
            <a:schemeClr val="dk1"/>
          </a:fontRef>
        </p:style>
        <p:txBody>
          <a:bodyPr>
            <a:normAutofit/>
          </a:bodyPr>
          <a:lstStyle/>
          <a:p>
            <a:r>
              <a:rPr lang="es-ES" dirty="0" smtClean="0"/>
              <a:t>2. ESTÁTICA DE FLUIDOS</a:t>
            </a:r>
            <a:endParaRPr lang="es-ES" dirty="0"/>
          </a:p>
        </p:txBody>
      </p:sp>
      <p:graphicFrame>
        <p:nvGraphicFramePr>
          <p:cNvPr id="4" name="3 Marcador de contenido"/>
          <p:cNvGraphicFramePr>
            <a:graphicFrameLocks noGrp="1"/>
          </p:cNvGraphicFramePr>
          <p:nvPr>
            <p:ph idx="1"/>
          </p:nvPr>
        </p:nvGraphicFramePr>
        <p:xfrm>
          <a:off x="457200" y="1484784"/>
          <a:ext cx="8229600" cy="46413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CuadroTexto"/>
          <p:cNvSpPr txBox="1"/>
          <p:nvPr/>
        </p:nvSpPr>
        <p:spPr>
          <a:xfrm>
            <a:off x="683568" y="4235604"/>
            <a:ext cx="7704856" cy="1569660"/>
          </a:xfrm>
          <a:prstGeom prst="rect">
            <a:avLst/>
          </a:prstGeom>
          <a:noFill/>
        </p:spPr>
        <p:txBody>
          <a:bodyPr wrap="square" rtlCol="0">
            <a:spAutoFit/>
          </a:bodyPr>
          <a:lstStyle/>
          <a:p>
            <a:pPr lvl="0" algn="just"/>
            <a:r>
              <a:rPr lang="es-ES" sz="2400" dirty="0" smtClean="0"/>
              <a:t>1.  Estudio de la presión y su medición.</a:t>
            </a:r>
            <a:endParaRPr lang="es-ES" sz="2800" dirty="0" smtClean="0"/>
          </a:p>
          <a:p>
            <a:pPr lvl="0" algn="just"/>
            <a:r>
              <a:rPr lang="es-ES" sz="2400" dirty="0" smtClean="0"/>
              <a:t>2. Estudio de las fuerzas producidas por líquidos y gases sobre superficies planas</a:t>
            </a:r>
          </a:p>
          <a:p>
            <a:pPr lvl="0" algn="just"/>
            <a:r>
              <a:rPr lang="es-ES" sz="2400" dirty="0" smtClean="0"/>
              <a:t>3. Estudio de la flotabilidad y la estabilidad.</a:t>
            </a:r>
            <a:endParaRPr lang="es-E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1"/>
          </a:solidFill>
          <a:ln/>
        </p:spPr>
        <p:style>
          <a:lnRef idx="1">
            <a:schemeClr val="accent5"/>
          </a:lnRef>
          <a:fillRef idx="2">
            <a:schemeClr val="accent5"/>
          </a:fillRef>
          <a:effectRef idx="1">
            <a:schemeClr val="accent5"/>
          </a:effectRef>
          <a:fontRef idx="minor">
            <a:schemeClr val="dk1"/>
          </a:fontRef>
        </p:style>
        <p:txBody>
          <a:bodyPr>
            <a:normAutofit/>
          </a:bodyPr>
          <a:lstStyle/>
          <a:p>
            <a:r>
              <a:rPr lang="es-ES" dirty="0" smtClean="0"/>
              <a:t>2.1. PRESIÓN EN UN PUNTO</a:t>
            </a:r>
            <a:endParaRPr lang="es-ES" dirty="0"/>
          </a:p>
        </p:txBody>
      </p:sp>
      <p:sp>
        <p:nvSpPr>
          <p:cNvPr id="6" name="5 Marcador de contenido"/>
          <p:cNvSpPr>
            <a:spLocks noGrp="1"/>
          </p:cNvSpPr>
          <p:nvPr>
            <p:ph idx="1"/>
          </p:nvPr>
        </p:nvSpPr>
        <p:spPr>
          <a:xfrm>
            <a:off x="467544" y="1556792"/>
            <a:ext cx="8229600" cy="4958011"/>
          </a:xfrm>
          <a:ln w="38100">
            <a:solidFill>
              <a:schemeClr val="tx1"/>
            </a:solidFill>
          </a:ln>
        </p:spPr>
        <p:txBody>
          <a:bodyPr/>
          <a:lstStyle/>
          <a:p>
            <a:pPr algn="ctr"/>
            <a:r>
              <a:rPr lang="es-ES" dirty="0" smtClean="0"/>
              <a:t> P = F/ A</a:t>
            </a:r>
          </a:p>
          <a:p>
            <a:r>
              <a:rPr lang="es-ES" b="1" dirty="0" smtClean="0"/>
              <a:t>Unidades</a:t>
            </a:r>
            <a:r>
              <a:rPr lang="es-ES" dirty="0" smtClean="0"/>
              <a:t>: </a:t>
            </a:r>
          </a:p>
          <a:p>
            <a:pPr>
              <a:buNone/>
            </a:pPr>
            <a:r>
              <a:rPr lang="es-ES" sz="2800" dirty="0" smtClean="0"/>
              <a:t>Sistema Internacional,  Pascal (Pa). 1 Pa = 1 N / m</a:t>
            </a:r>
            <a:r>
              <a:rPr lang="es-ES" sz="2800" baseline="30000" dirty="0" smtClean="0"/>
              <a:t>2</a:t>
            </a:r>
          </a:p>
          <a:p>
            <a:pPr>
              <a:buNone/>
            </a:pPr>
            <a:r>
              <a:rPr lang="es-ES" sz="2800" dirty="0" smtClean="0"/>
              <a:t>Sistema Inglés,  libras por pulgada cuadrada (psi). 1 Psi = 1 lb / pulg</a:t>
            </a:r>
            <a:r>
              <a:rPr lang="es-ES" sz="2800" baseline="30000" dirty="0" smtClean="0"/>
              <a:t>2</a:t>
            </a:r>
          </a:p>
          <a:p>
            <a:pPr>
              <a:buNone/>
            </a:pPr>
            <a:r>
              <a:rPr lang="es-ES" sz="2800" dirty="0" smtClean="0"/>
              <a:t>Otras unidades: atm, </a:t>
            </a:r>
            <a:r>
              <a:rPr lang="es-ES" sz="2800" dirty="0" err="1" smtClean="0"/>
              <a:t>mmHg</a:t>
            </a:r>
            <a:r>
              <a:rPr lang="es-ES" sz="2800" dirty="0" smtClean="0"/>
              <a:t>.</a:t>
            </a:r>
          </a:p>
          <a:p>
            <a:pPr>
              <a:buNone/>
            </a:pPr>
            <a:r>
              <a:rPr lang="es-ES" sz="2800" dirty="0" smtClean="0"/>
              <a:t>Recordar relación entre presión absoluta, presión manométrica y presión atmosférica.</a:t>
            </a:r>
          </a:p>
          <a:p>
            <a:pPr>
              <a:buNone/>
            </a:pPr>
            <a:r>
              <a:rPr lang="es-ES" sz="2800" dirty="0" smtClean="0"/>
              <a:t>*P atm estándar: 14,7 psi; 101,325 </a:t>
            </a:r>
            <a:r>
              <a:rPr lang="es-ES" sz="2800" dirty="0" err="1" smtClean="0"/>
              <a:t>KPa</a:t>
            </a:r>
            <a:r>
              <a:rPr lang="es-ES" sz="2800" dirty="0" smtClean="0"/>
              <a:t>; 760 </a:t>
            </a:r>
            <a:r>
              <a:rPr lang="es-ES" sz="2800" dirty="0" err="1" smtClean="0"/>
              <a:t>mmHg</a:t>
            </a:r>
            <a:endParaRPr lang="es-ES" sz="2800" dirty="0" smtClean="0"/>
          </a:p>
          <a:p>
            <a:pPr>
              <a:buNone/>
            </a:pPr>
            <a:endParaRPr lang="es-ES" sz="2800" dirty="0" smtClean="0"/>
          </a:p>
          <a:p>
            <a:pPr>
              <a:buNone/>
            </a:pPr>
            <a:endParaRPr lang="es-ES" sz="28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1"/>
          </a:solidFill>
          <a:ln/>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rmAutofit/>
          </a:bodyPr>
          <a:lstStyle/>
          <a:p>
            <a:r>
              <a:rPr lang="es-ES" dirty="0" smtClean="0">
                <a:solidFill>
                  <a:schemeClr val="dk1"/>
                </a:solidFill>
                <a:latin typeface="+mn-lt"/>
                <a:ea typeface="+mn-ea"/>
                <a:cs typeface="+mn-cs"/>
              </a:rPr>
              <a:t>Relación entre presión y altura</a:t>
            </a:r>
            <a:endParaRPr lang="es-ES" dirty="0">
              <a:solidFill>
                <a:schemeClr val="dk1"/>
              </a:solidFill>
              <a:latin typeface="+mn-lt"/>
              <a:ea typeface="+mn-ea"/>
              <a:cs typeface="+mn-cs"/>
            </a:endParaRPr>
          </a:p>
        </p:txBody>
      </p:sp>
      <p:sp>
        <p:nvSpPr>
          <p:cNvPr id="4" name="3 Marcador de contenido"/>
          <p:cNvSpPr>
            <a:spLocks noGrp="1"/>
          </p:cNvSpPr>
          <p:nvPr>
            <p:ph idx="1"/>
          </p:nvPr>
        </p:nvSpPr>
        <p:spPr>
          <a:ln w="38100">
            <a:solidFill>
              <a:schemeClr val="tx1"/>
            </a:solidFill>
          </a:ln>
        </p:spPr>
        <p:txBody>
          <a:bodyPr vert="horz" lIns="91440" tIns="45720" rIns="91440" bIns="45720" rtlCol="0">
            <a:normAutofit fontScale="92500" lnSpcReduction="20000"/>
          </a:bodyPr>
          <a:lstStyle/>
          <a:p>
            <a:r>
              <a:rPr lang="es-ES" dirty="0" smtClean="0"/>
              <a:t>Fórmula de la variación de la presión estática con relación a la altura de columna de fluido:</a:t>
            </a:r>
          </a:p>
          <a:p>
            <a:pPr>
              <a:buNone/>
            </a:pPr>
            <a:r>
              <a:rPr lang="es-ES" dirty="0" smtClean="0"/>
              <a:t>	</a:t>
            </a:r>
          </a:p>
          <a:p>
            <a:pPr>
              <a:buNone/>
            </a:pPr>
            <a:endParaRPr lang="es-ES" dirty="0" smtClean="0">
              <a:latin typeface="Symbol" pitchFamily="18" charset="2"/>
            </a:endParaRPr>
          </a:p>
          <a:p>
            <a:pPr>
              <a:buNone/>
            </a:pPr>
            <a:r>
              <a:rPr lang="es-ES" dirty="0" err="1" smtClean="0">
                <a:latin typeface="Symbol" pitchFamily="18" charset="2"/>
              </a:rPr>
              <a:t>D</a:t>
            </a:r>
            <a:r>
              <a:rPr lang="es-ES" dirty="0" err="1" smtClean="0"/>
              <a:t>p</a:t>
            </a:r>
            <a:r>
              <a:rPr lang="es-ES" dirty="0" smtClean="0"/>
              <a:t> = variación de la presión</a:t>
            </a:r>
          </a:p>
          <a:p>
            <a:pPr>
              <a:buFont typeface="Symbol"/>
              <a:buChar char="g"/>
            </a:pPr>
            <a:r>
              <a:rPr lang="es-ES" dirty="0" smtClean="0"/>
              <a:t>= peso específico del líquido</a:t>
            </a:r>
          </a:p>
          <a:p>
            <a:pPr>
              <a:buNone/>
            </a:pPr>
            <a:r>
              <a:rPr lang="es-ES" i="1" dirty="0" smtClean="0"/>
              <a:t>h</a:t>
            </a:r>
            <a:r>
              <a:rPr lang="es-ES" dirty="0" smtClean="0"/>
              <a:t> = altura (profundidad) de líquido</a:t>
            </a:r>
          </a:p>
          <a:p>
            <a:pPr algn="ctr">
              <a:buNone/>
            </a:pPr>
            <a:r>
              <a:rPr lang="es-ES" sz="3000" i="1" dirty="0" smtClean="0"/>
              <a:t>En el caso de un líquido, al aumentar la profundidad (medida desde el nivel del mar o un punto de referencia), h, aumenta la presión. </a:t>
            </a:r>
          </a:p>
        </p:txBody>
      </p:sp>
      <p:pic>
        <p:nvPicPr>
          <p:cNvPr id="5" name="Picture 2"/>
          <p:cNvPicPr>
            <a:picLocks noChangeAspect="1" noChangeArrowheads="1"/>
          </p:cNvPicPr>
          <p:nvPr/>
        </p:nvPicPr>
        <p:blipFill>
          <a:blip r:embed="rId3" cstate="print"/>
          <a:srcRect l="7549" t="9360" r="6897" b="6394"/>
          <a:stretch>
            <a:fillRect/>
          </a:stretch>
        </p:blipFill>
        <p:spPr bwMode="auto">
          <a:xfrm>
            <a:off x="3131840" y="2564904"/>
            <a:ext cx="2448272" cy="648072"/>
          </a:xfrm>
          <a:prstGeom prst="rect">
            <a:avLst/>
          </a:prstGeom>
          <a:noFill/>
          <a:ln w="28575">
            <a:solidFill>
              <a:schemeClr val="tx1"/>
            </a:solid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1"/>
          </a:solidFill>
          <a:ln/>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rmAutofit/>
          </a:bodyPr>
          <a:lstStyle/>
          <a:p>
            <a:r>
              <a:rPr lang="es-ES" dirty="0" smtClean="0">
                <a:solidFill>
                  <a:schemeClr val="dk1"/>
                </a:solidFill>
                <a:latin typeface="+mn-lt"/>
                <a:ea typeface="+mn-ea"/>
                <a:cs typeface="+mn-cs"/>
              </a:rPr>
              <a:t>Instrumentos para medi</a:t>
            </a:r>
            <a:r>
              <a:rPr lang="es-ES" dirty="0" smtClean="0"/>
              <a:t>r presión</a:t>
            </a:r>
            <a:endParaRPr lang="es-ES" dirty="0" smtClean="0">
              <a:solidFill>
                <a:schemeClr val="dk1"/>
              </a:solidFill>
              <a:latin typeface="+mn-lt"/>
              <a:ea typeface="+mn-ea"/>
              <a:cs typeface="+mn-cs"/>
            </a:endParaRPr>
          </a:p>
        </p:txBody>
      </p:sp>
      <p:sp>
        <p:nvSpPr>
          <p:cNvPr id="3" name="2 Marcador de contenido"/>
          <p:cNvSpPr>
            <a:spLocks noGrp="1"/>
          </p:cNvSpPr>
          <p:nvPr>
            <p:ph idx="1"/>
          </p:nvPr>
        </p:nvSpPr>
        <p:spPr>
          <a:ln w="38100">
            <a:solidFill>
              <a:schemeClr val="tx1"/>
            </a:solidFill>
          </a:ln>
        </p:spPr>
        <p:txBody>
          <a:bodyPr vert="horz" lIns="91440" tIns="45720" rIns="91440" bIns="45720" rtlCol="0">
            <a:normAutofit fontScale="92500" lnSpcReduction="10000"/>
          </a:bodyPr>
          <a:lstStyle/>
          <a:p>
            <a:pPr>
              <a:lnSpc>
                <a:spcPct val="80000"/>
              </a:lnSpc>
            </a:pPr>
            <a:r>
              <a:rPr lang="es-ES" sz="3000" dirty="0" smtClean="0"/>
              <a:t>1. </a:t>
            </a:r>
            <a:r>
              <a:rPr lang="es-ES" sz="3000" dirty="0" smtClean="0">
                <a:hlinkClick r:id="rId2" action="ppaction://hlinkpres?slideindex=1&amp;slidetitle="/>
              </a:rPr>
              <a:t>Manómetro</a:t>
            </a:r>
            <a:endParaRPr lang="es-ES" sz="3000" dirty="0" smtClean="0"/>
          </a:p>
          <a:p>
            <a:pPr>
              <a:lnSpc>
                <a:spcPct val="80000"/>
              </a:lnSpc>
              <a:buNone/>
            </a:pPr>
            <a:r>
              <a:rPr lang="es-ES" sz="3000" dirty="0" smtClean="0"/>
              <a:t> Extremo sellado</a:t>
            </a:r>
          </a:p>
          <a:p>
            <a:pPr>
              <a:lnSpc>
                <a:spcPct val="80000"/>
              </a:lnSpc>
              <a:buNone/>
            </a:pPr>
            <a:r>
              <a:rPr lang="es-ES" sz="3000" dirty="0" smtClean="0"/>
              <a:t> Tubo en U</a:t>
            </a:r>
          </a:p>
          <a:p>
            <a:pPr>
              <a:lnSpc>
                <a:spcPct val="80000"/>
              </a:lnSpc>
              <a:buNone/>
            </a:pPr>
            <a:r>
              <a:rPr lang="es-ES" sz="3000" dirty="0" smtClean="0"/>
              <a:t> De pozo</a:t>
            </a:r>
          </a:p>
          <a:p>
            <a:pPr>
              <a:lnSpc>
                <a:spcPct val="80000"/>
              </a:lnSpc>
              <a:buNone/>
            </a:pPr>
            <a:r>
              <a:rPr lang="es-ES" sz="3000" dirty="0" smtClean="0"/>
              <a:t> Inclinado</a:t>
            </a:r>
          </a:p>
          <a:p>
            <a:pPr>
              <a:lnSpc>
                <a:spcPct val="80000"/>
              </a:lnSpc>
              <a:buNone/>
            </a:pPr>
            <a:r>
              <a:rPr lang="es-ES" sz="3000" dirty="0" smtClean="0">
                <a:hlinkClick r:id="rId2" action="ppaction://hlinkpres?slideindex=1&amp;slidetitle="/>
              </a:rPr>
              <a:t>2. Tubo de </a:t>
            </a:r>
            <a:r>
              <a:rPr lang="es-ES" sz="3000" dirty="0" err="1" smtClean="0">
                <a:hlinkClick r:id="rId2" action="ppaction://hlinkpres?slideindex=1&amp;slidetitle="/>
              </a:rPr>
              <a:t>Bourdon</a:t>
            </a:r>
            <a:endParaRPr lang="es-ES" sz="3000" dirty="0" smtClean="0"/>
          </a:p>
          <a:p>
            <a:pPr>
              <a:lnSpc>
                <a:spcPct val="80000"/>
              </a:lnSpc>
              <a:buNone/>
            </a:pPr>
            <a:r>
              <a:rPr lang="es-ES" sz="3000" dirty="0" smtClean="0"/>
              <a:t>3. Otros:</a:t>
            </a:r>
          </a:p>
          <a:p>
            <a:pPr>
              <a:lnSpc>
                <a:spcPct val="80000"/>
              </a:lnSpc>
              <a:buNone/>
            </a:pPr>
            <a:r>
              <a:rPr lang="es-ES" sz="3000" dirty="0" err="1" smtClean="0"/>
              <a:t>Magnehelic</a:t>
            </a:r>
            <a:endParaRPr lang="es-ES" sz="3000" dirty="0" smtClean="0"/>
          </a:p>
          <a:p>
            <a:pPr>
              <a:lnSpc>
                <a:spcPct val="80000"/>
              </a:lnSpc>
              <a:buNone/>
            </a:pPr>
            <a:r>
              <a:rPr lang="es-ES" sz="3000" dirty="0" err="1" smtClean="0"/>
              <a:t>Piezométricos</a:t>
            </a:r>
            <a:endParaRPr lang="es-ES" sz="3000" dirty="0" smtClean="0"/>
          </a:p>
          <a:p>
            <a:pPr>
              <a:lnSpc>
                <a:spcPct val="80000"/>
              </a:lnSpc>
              <a:buNone/>
            </a:pPr>
            <a:r>
              <a:rPr lang="es-ES" sz="3000" dirty="0" smtClean="0"/>
              <a:t>Sensores de estado sólido</a:t>
            </a:r>
          </a:p>
          <a:p>
            <a:pPr>
              <a:lnSpc>
                <a:spcPct val="80000"/>
              </a:lnSpc>
              <a:buNone/>
            </a:pPr>
            <a:r>
              <a:rPr lang="es-ES" sz="3000" dirty="0" smtClean="0"/>
              <a:t>Resonadores de cuarzo</a:t>
            </a:r>
          </a:p>
          <a:p>
            <a:pPr>
              <a:lnSpc>
                <a:spcPct val="80000"/>
              </a:lnSpc>
              <a:buNone/>
            </a:pPr>
            <a:endParaRPr lang="es-ES" sz="3000" dirty="0" smtClean="0"/>
          </a:p>
          <a:p>
            <a:pPr>
              <a:lnSpc>
                <a:spcPct val="80000"/>
              </a:lnSpc>
              <a:buNone/>
            </a:pPr>
            <a:endParaRPr lang="es-ES" sz="30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1"/>
          </a:solidFill>
          <a:ln/>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rmAutofit/>
          </a:bodyPr>
          <a:lstStyle/>
          <a:p>
            <a:r>
              <a:rPr lang="es-ES" dirty="0" smtClean="0">
                <a:solidFill>
                  <a:schemeClr val="dk1"/>
                </a:solidFill>
                <a:latin typeface="+mn-lt"/>
                <a:ea typeface="+mn-ea"/>
                <a:cs typeface="+mn-cs"/>
              </a:rPr>
              <a:t>Presión en la atmósfera</a:t>
            </a:r>
          </a:p>
        </p:txBody>
      </p:sp>
      <mc:AlternateContent xmlns:mc="http://schemas.openxmlformats.org/markup-compatibility/2006">
        <mc:Choice xmlns:a14="http://schemas.microsoft.com/office/drawing/2010/main" Requires="a14">
          <p:sp>
            <p:nvSpPr>
              <p:cNvPr id="3" name="2 Marcador de contenido"/>
              <p:cNvSpPr>
                <a:spLocks noGrp="1"/>
              </p:cNvSpPr>
              <p:nvPr>
                <p:ph idx="1"/>
              </p:nvPr>
            </p:nvSpPr>
            <p:spPr>
              <a:ln w="38100">
                <a:solidFill>
                  <a:schemeClr val="tx1"/>
                </a:solidFill>
              </a:ln>
            </p:spPr>
            <p:txBody>
              <a:bodyPr vert="horz" lIns="91440" tIns="45720" rIns="91440" bIns="45720" rtlCol="0">
                <a:normAutofit fontScale="92500" lnSpcReduction="10000"/>
              </a:bodyPr>
              <a:lstStyle/>
              <a:p>
                <a:pPr>
                  <a:lnSpc>
                    <a:spcPct val="70000"/>
                  </a:lnSpc>
                </a:pPr>
                <a:r>
                  <a:rPr lang="es-ES" sz="2400" dirty="0" smtClean="0"/>
                  <a:t>A mayor altura, menor presión atmosférica.</a:t>
                </a:r>
              </a:p>
              <a:p>
                <a:pPr>
                  <a:lnSpc>
                    <a:spcPct val="70000"/>
                  </a:lnSpc>
                </a:pPr>
                <a:r>
                  <a:rPr lang="es-ES" sz="2400" dirty="0" smtClean="0"/>
                  <a:t>A nivel del mar, la presión atmosférica se toma como 760 mm Hg; 1 atm; 101,325 </a:t>
                </a:r>
                <a:r>
                  <a:rPr lang="es-ES" sz="2400" dirty="0" err="1" smtClean="0"/>
                  <a:t>KPa</a:t>
                </a:r>
                <a:r>
                  <a:rPr lang="es-ES" sz="2400" dirty="0" smtClean="0"/>
                  <a:t>; o 14,7 psi.</a:t>
                </a:r>
              </a:p>
              <a:p>
                <a:pPr>
                  <a:lnSpc>
                    <a:spcPct val="70000"/>
                  </a:lnSpc>
                </a:pPr>
                <a:r>
                  <a:rPr lang="es-ES" sz="2400" dirty="0" smtClean="0"/>
                  <a:t>Ecuación para variación de presión de un gas con relación a la elevación</a:t>
                </a:r>
                <a:r>
                  <a:rPr lang="es-ES" sz="2400" dirty="0" smtClean="0"/>
                  <a:t>:</a:t>
                </a:r>
                <a:endParaRPr lang="es-ES" sz="2400" dirty="0" smtClean="0"/>
              </a:p>
              <a:p>
                <a:pPr algn="ctr">
                  <a:lnSpc>
                    <a:spcPct val="70000"/>
                  </a:lnSpc>
                  <a:buNone/>
                </a:pPr>
                <a:r>
                  <a:rPr lang="es-ES" sz="2800" dirty="0"/>
                  <a:t> </a:t>
                </a:r>
                <a:r>
                  <a:rPr lang="es-ES" sz="2800" dirty="0" smtClean="0"/>
                  <a:t> </a:t>
                </a:r>
                <a14:m>
                  <m:oMath xmlns:m="http://schemas.openxmlformats.org/officeDocument/2006/math">
                    <m:r>
                      <a:rPr lang="es-CO" sz="2800" b="0" i="1" smtClean="0">
                        <a:latin typeface="Cambria Math"/>
                      </a:rPr>
                      <m:t>𝑝</m:t>
                    </m:r>
                    <m:r>
                      <a:rPr lang="es-CO" sz="2800" b="0" i="1" smtClean="0">
                        <a:latin typeface="Cambria Math"/>
                      </a:rPr>
                      <m:t>= </m:t>
                    </m:r>
                    <m:sSub>
                      <m:sSubPr>
                        <m:ctrlPr>
                          <a:rPr lang="es-CO" sz="2800" b="0" i="1" smtClean="0">
                            <a:latin typeface="Cambria Math"/>
                          </a:rPr>
                        </m:ctrlPr>
                      </m:sSubPr>
                      <m:e>
                        <m:r>
                          <a:rPr lang="es-CO" sz="2800" b="0" i="1" smtClean="0">
                            <a:latin typeface="Cambria Math"/>
                          </a:rPr>
                          <m:t>𝑝</m:t>
                        </m:r>
                      </m:e>
                      <m:sub>
                        <m:r>
                          <a:rPr lang="es-CO" sz="2800" b="0" i="1" smtClean="0">
                            <a:latin typeface="Cambria Math"/>
                          </a:rPr>
                          <m:t>1</m:t>
                        </m:r>
                      </m:sub>
                    </m:sSub>
                    <m:sSup>
                      <m:sSupPr>
                        <m:ctrlPr>
                          <a:rPr lang="es-CO" sz="2800" b="0" i="1" smtClean="0">
                            <a:latin typeface="Cambria Math"/>
                          </a:rPr>
                        </m:ctrlPr>
                      </m:sSupPr>
                      <m:e>
                        <m:r>
                          <a:rPr lang="es-CO" sz="2800" b="0" i="1" smtClean="0">
                            <a:latin typeface="Cambria Math"/>
                          </a:rPr>
                          <m:t>𝑒</m:t>
                        </m:r>
                      </m:e>
                      <m:sup>
                        <m:d>
                          <m:dPr>
                            <m:ctrlPr>
                              <a:rPr lang="es-CO" sz="2800" b="0" i="1" smtClean="0">
                                <a:latin typeface="Cambria Math"/>
                              </a:rPr>
                            </m:ctrlPr>
                          </m:dPr>
                          <m:e>
                            <m:f>
                              <m:fPr>
                                <m:ctrlPr>
                                  <a:rPr lang="es-CO" sz="2800" b="0" i="1" smtClean="0">
                                    <a:latin typeface="Cambria Math"/>
                                  </a:rPr>
                                </m:ctrlPr>
                              </m:fPr>
                              <m:num>
                                <m:r>
                                  <a:rPr lang="es-CO" sz="2800" b="0" i="1" smtClean="0">
                                    <a:latin typeface="Cambria Math"/>
                                  </a:rPr>
                                  <m:t>−</m:t>
                                </m:r>
                                <m:r>
                                  <a:rPr lang="es-CO" sz="2800" b="0" i="1" smtClean="0">
                                    <a:latin typeface="Cambria Math"/>
                                  </a:rPr>
                                  <m:t>𝑔𝑍</m:t>
                                </m:r>
                              </m:num>
                              <m:den>
                                <m:r>
                                  <a:rPr lang="es-CO" sz="2800" b="0" i="1" smtClean="0">
                                    <a:latin typeface="Cambria Math"/>
                                  </a:rPr>
                                  <m:t>𝑅𝑇</m:t>
                                </m:r>
                              </m:den>
                            </m:f>
                          </m:e>
                        </m:d>
                      </m:sup>
                    </m:sSup>
                  </m:oMath>
                </a14:m>
                <a:endParaRPr lang="es-ES" sz="2800" dirty="0" smtClean="0"/>
              </a:p>
              <a:p>
                <a:pPr>
                  <a:lnSpc>
                    <a:spcPct val="70000"/>
                  </a:lnSpc>
                  <a:buNone/>
                </a:pPr>
                <a:r>
                  <a:rPr lang="es-ES" sz="2800" dirty="0" smtClean="0"/>
                  <a:t>	</a:t>
                </a:r>
                <a:r>
                  <a:rPr lang="es-ES" sz="2000" dirty="0" smtClean="0"/>
                  <a:t>Donde P es la presión a la altura dada, P1 es la presión estándar, g es la gravedad, R: constante del gas, T: temperatura absoluta en K.</a:t>
                </a:r>
                <a:endParaRPr lang="es-ES" sz="2800" dirty="0" smtClean="0"/>
              </a:p>
              <a:p>
                <a:pPr>
                  <a:lnSpc>
                    <a:spcPct val="70000"/>
                  </a:lnSpc>
                </a:pPr>
                <a:r>
                  <a:rPr lang="es-ES" sz="2800" dirty="0" smtClean="0"/>
                  <a:t>Ecuación para variación de presión de un gas con relación a la temperatura:</a:t>
                </a:r>
              </a:p>
              <a:p>
                <a:pPr>
                  <a:lnSpc>
                    <a:spcPct val="70000"/>
                  </a:lnSpc>
                  <a:buNone/>
                </a:pPr>
                <a:r>
                  <a:rPr lang="es-ES" sz="3600" dirty="0" smtClean="0"/>
                  <a:t>	</a:t>
                </a:r>
              </a:p>
              <a:p>
                <a:pPr>
                  <a:lnSpc>
                    <a:spcPct val="70000"/>
                  </a:lnSpc>
                  <a:buNone/>
                </a:pPr>
                <a:endParaRPr lang="es-ES" sz="2800" dirty="0" smtClean="0"/>
              </a:p>
              <a:p>
                <a:pPr>
                  <a:lnSpc>
                    <a:spcPct val="70000"/>
                  </a:lnSpc>
                  <a:buNone/>
                </a:pPr>
                <a:r>
                  <a:rPr lang="es-ES" sz="2200" dirty="0" smtClean="0"/>
                  <a:t>	Donde K es la constante para la variación de la temperatura con la altura.</a:t>
                </a:r>
              </a:p>
              <a:p>
                <a:pPr>
                  <a:lnSpc>
                    <a:spcPct val="70000"/>
                  </a:lnSpc>
                </a:pPr>
                <a:r>
                  <a:rPr lang="es-ES" sz="2800" dirty="0" smtClean="0"/>
                  <a:t>Para alturas menores a 10 m, la disminución de la presión del aire, es menor al 0,01%, por tanto se considera constante.</a:t>
                </a:r>
              </a:p>
              <a:p>
                <a:pPr>
                  <a:lnSpc>
                    <a:spcPct val="70000"/>
                  </a:lnSpc>
                  <a:buNone/>
                </a:pPr>
                <a:endParaRPr lang="es-ES" sz="2800" dirty="0" smtClean="0"/>
              </a:p>
            </p:txBody>
          </p:sp>
        </mc:Choice>
        <mc:Fallback>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3"/>
                <a:stretch>
                  <a:fillRect l="-885" t="-2807" r="-1991" b="-2674"/>
                </a:stretch>
              </a:blipFill>
              <a:ln w="38100">
                <a:solidFill>
                  <a:schemeClr val="tx1"/>
                </a:solidFill>
              </a:ln>
            </p:spPr>
            <p:txBody>
              <a:bodyPr/>
              <a:lstStyle/>
              <a:p>
                <a:r>
                  <a:rPr lang="es-CO">
                    <a:noFill/>
                  </a:rPr>
                  <a:t> </a:t>
                </a:r>
              </a:p>
            </p:txBody>
          </p:sp>
        </mc:Fallback>
      </mc:AlternateContent>
      <p:pic>
        <p:nvPicPr>
          <p:cNvPr id="1028" name="Picture 4"/>
          <p:cNvPicPr>
            <a:picLocks noChangeAspect="1" noChangeArrowheads="1"/>
          </p:cNvPicPr>
          <p:nvPr/>
        </p:nvPicPr>
        <p:blipFill>
          <a:blip r:embed="rId4" cstate="print"/>
          <a:srcRect/>
          <a:stretch>
            <a:fillRect/>
          </a:stretch>
        </p:blipFill>
        <p:spPr bwMode="auto">
          <a:xfrm>
            <a:off x="3537113" y="4149080"/>
            <a:ext cx="2219325" cy="790575"/>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1"/>
          </a:solidFill>
          <a:ln/>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rmAutofit/>
          </a:bodyPr>
          <a:lstStyle/>
          <a:p>
            <a:r>
              <a:rPr lang="es-ES" dirty="0" smtClean="0">
                <a:solidFill>
                  <a:schemeClr val="dk1"/>
                </a:solidFill>
                <a:latin typeface="+mn-lt"/>
                <a:ea typeface="+mn-ea"/>
                <a:cs typeface="+mn-cs"/>
              </a:rPr>
              <a:t>2.2. Fuerzas sobre superficies</a:t>
            </a:r>
          </a:p>
        </p:txBody>
      </p:sp>
      <p:sp>
        <p:nvSpPr>
          <p:cNvPr id="3" name="2 Marcador de contenido"/>
          <p:cNvSpPr>
            <a:spLocks noGrp="1"/>
          </p:cNvSpPr>
          <p:nvPr>
            <p:ph idx="1"/>
          </p:nvPr>
        </p:nvSpPr>
        <p:spPr>
          <a:ln w="38100">
            <a:solidFill>
              <a:schemeClr val="tx1"/>
            </a:solidFill>
          </a:ln>
        </p:spPr>
        <p:txBody>
          <a:bodyPr vert="horz" lIns="91440" tIns="45720" rIns="91440" bIns="45720" rtlCol="0">
            <a:normAutofit/>
          </a:bodyPr>
          <a:lstStyle/>
          <a:p>
            <a:pPr>
              <a:lnSpc>
                <a:spcPct val="70000"/>
              </a:lnSpc>
              <a:buNone/>
            </a:pPr>
            <a:r>
              <a:rPr lang="es-ES" sz="2800" b="1" dirty="0" smtClean="0"/>
              <a:t>2.2.1. Fuerzas sobre superficies planas:</a:t>
            </a:r>
          </a:p>
          <a:p>
            <a:pPr algn="just">
              <a:lnSpc>
                <a:spcPct val="70000"/>
              </a:lnSpc>
              <a:buNone/>
            </a:pPr>
            <a:r>
              <a:rPr lang="es-ES" sz="2400" dirty="0" smtClean="0"/>
              <a:t>2.2.1.1.  </a:t>
            </a:r>
            <a:r>
              <a:rPr lang="es-ES" sz="2800" dirty="0" smtClean="0"/>
              <a:t>Si la presión es uniforme sobre toda la superficie, entonces: </a:t>
            </a:r>
            <a:r>
              <a:rPr lang="es-ES" sz="2800" b="1" dirty="0" smtClean="0"/>
              <a:t>F = P · A</a:t>
            </a:r>
            <a:endParaRPr lang="es-ES" sz="2400" b="1" dirty="0" smtClean="0"/>
          </a:p>
          <a:p>
            <a:pPr algn="just">
              <a:lnSpc>
                <a:spcPct val="70000"/>
              </a:lnSpc>
              <a:buNone/>
            </a:pPr>
            <a:r>
              <a:rPr lang="es-ES" sz="2200" b="1" dirty="0" smtClean="0"/>
              <a:t>Ejemplos: </a:t>
            </a:r>
            <a:r>
              <a:rPr lang="es-ES" sz="2200" dirty="0" smtClean="0"/>
              <a:t>Cuando el fluido es un gas, porque la variación del peso específico es mínima con la altura en toda la superficie sobre la cual se aplica. En el caso de líquidos, pero sólo sobre la superficie plana del fondo de un recipiente donde no varía la elevación.</a:t>
            </a:r>
          </a:p>
          <a:p>
            <a:pPr algn="just">
              <a:lnSpc>
                <a:spcPct val="70000"/>
              </a:lnSpc>
              <a:buNone/>
            </a:pPr>
            <a:endParaRPr lang="es-ES" sz="2200" dirty="0" smtClean="0"/>
          </a:p>
          <a:p>
            <a:pPr algn="just">
              <a:lnSpc>
                <a:spcPct val="70000"/>
              </a:lnSpc>
              <a:buNone/>
            </a:pPr>
            <a:r>
              <a:rPr lang="es-ES" sz="2400" dirty="0" smtClean="0"/>
              <a:t>2.2.2.2. </a:t>
            </a:r>
            <a:r>
              <a:rPr lang="es-ES" sz="2800" dirty="0" smtClean="0"/>
              <a:t>Si la presión </a:t>
            </a:r>
            <a:r>
              <a:rPr lang="es-ES" sz="2800" b="1" dirty="0" smtClean="0"/>
              <a:t>no es uniforme</a:t>
            </a:r>
            <a:r>
              <a:rPr lang="es-ES" sz="2800" dirty="0" smtClean="0"/>
              <a:t>, se debe localizar el </a:t>
            </a:r>
            <a:r>
              <a:rPr lang="es-ES" sz="2800" dirty="0" err="1" smtClean="0"/>
              <a:t>centroide</a:t>
            </a:r>
            <a:r>
              <a:rPr lang="es-ES" sz="2800" dirty="0" smtClean="0"/>
              <a:t> y multiplicar la presión ejercida por el fluido en el </a:t>
            </a:r>
            <a:r>
              <a:rPr lang="es-ES" sz="2800" dirty="0" err="1" smtClean="0"/>
              <a:t>centroide</a:t>
            </a:r>
            <a:r>
              <a:rPr lang="es-ES" sz="2800" dirty="0" smtClean="0"/>
              <a:t> por el área.</a:t>
            </a:r>
            <a:endParaRPr lang="es-ES" sz="2400" dirty="0" smtClean="0"/>
          </a:p>
          <a:p>
            <a:pPr>
              <a:lnSpc>
                <a:spcPct val="70000"/>
              </a:lnSpc>
              <a:buNone/>
            </a:pPr>
            <a:r>
              <a:rPr lang="es-ES" sz="2800" b="1" i="1" dirty="0" smtClean="0"/>
              <a:t>Casos</a:t>
            </a:r>
            <a:r>
              <a:rPr lang="es-ES" sz="2800" dirty="0" smtClean="0"/>
              <a:t>:</a:t>
            </a:r>
          </a:p>
          <a:p>
            <a:pPr>
              <a:lnSpc>
                <a:spcPct val="70000"/>
              </a:lnSpc>
              <a:buNone/>
            </a:pPr>
            <a:r>
              <a:rPr lang="es-ES" sz="2800" dirty="0" smtClean="0"/>
              <a:t>1. Fuerza sobre superficie vertical plana F = </a:t>
            </a:r>
            <a:r>
              <a:rPr lang="es-ES" sz="2800" dirty="0" smtClean="0">
                <a:latin typeface="Symbol" pitchFamily="18" charset="2"/>
              </a:rPr>
              <a:t>g </a:t>
            </a:r>
            <a:r>
              <a:rPr lang="es-ES" sz="2800" dirty="0" smtClean="0"/>
              <a:t> </a:t>
            </a:r>
            <a:r>
              <a:rPr lang="es-ES" sz="2800" i="1" dirty="0" err="1" smtClean="0"/>
              <a:t>h</a:t>
            </a:r>
            <a:r>
              <a:rPr lang="es-ES" sz="2800" i="1" baseline="-25000" dirty="0" err="1" smtClean="0"/>
              <a:t>c</a:t>
            </a:r>
            <a:r>
              <a:rPr lang="es-ES" sz="2800" baseline="-25000" dirty="0" smtClean="0"/>
              <a:t>  </a:t>
            </a:r>
            <a:r>
              <a:rPr lang="es-ES" sz="2800" dirty="0" smtClean="0"/>
              <a:t>A</a:t>
            </a:r>
          </a:p>
          <a:p>
            <a:pPr algn="just">
              <a:lnSpc>
                <a:spcPct val="70000"/>
              </a:lnSpc>
              <a:buNone/>
            </a:pPr>
            <a:r>
              <a:rPr lang="es-ES" sz="2000" dirty="0" smtClean="0"/>
              <a:t>Donde </a:t>
            </a:r>
            <a:r>
              <a:rPr lang="es-ES" sz="2000" i="1" dirty="0" err="1" smtClean="0"/>
              <a:t>h</a:t>
            </a:r>
            <a:r>
              <a:rPr lang="es-ES" sz="2000" i="1" baseline="-25000" dirty="0" err="1" smtClean="0"/>
              <a:t>c</a:t>
            </a:r>
            <a:r>
              <a:rPr lang="es-ES" sz="2000" baseline="-25000" dirty="0" smtClean="0"/>
              <a:t> </a:t>
            </a:r>
            <a:r>
              <a:rPr lang="es-ES" sz="2000" dirty="0" smtClean="0"/>
              <a:t>: es distancia vertical desde la superficie libre al </a:t>
            </a:r>
            <a:r>
              <a:rPr lang="es-ES" sz="2000" dirty="0" err="1" smtClean="0"/>
              <a:t>centroide</a:t>
            </a:r>
            <a:r>
              <a:rPr lang="es-ES" sz="2000" dirty="0" smtClean="0"/>
              <a:t> del área.</a:t>
            </a:r>
          </a:p>
          <a:p>
            <a:pPr>
              <a:lnSpc>
                <a:spcPct val="70000"/>
              </a:lnSpc>
              <a:buNone/>
            </a:pPr>
            <a:endParaRPr lang="es-ES" sz="2800"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1"/>
          </a:solidFill>
          <a:ln/>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rmAutofit/>
          </a:bodyPr>
          <a:lstStyle/>
          <a:p>
            <a:r>
              <a:rPr lang="es-ES" dirty="0" smtClean="0">
                <a:solidFill>
                  <a:schemeClr val="dk1"/>
                </a:solidFill>
                <a:latin typeface="+mn-lt"/>
                <a:ea typeface="+mn-ea"/>
                <a:cs typeface="+mn-cs"/>
              </a:rPr>
              <a:t>Ejemplo</a:t>
            </a:r>
          </a:p>
        </p:txBody>
      </p:sp>
      <p:sp>
        <p:nvSpPr>
          <p:cNvPr id="3" name="2 Marcador de contenido"/>
          <p:cNvSpPr>
            <a:spLocks noGrp="1"/>
          </p:cNvSpPr>
          <p:nvPr>
            <p:ph idx="1"/>
          </p:nvPr>
        </p:nvSpPr>
        <p:spPr>
          <a:ln w="38100">
            <a:solidFill>
              <a:schemeClr val="tx1"/>
            </a:solidFill>
          </a:ln>
        </p:spPr>
        <p:txBody>
          <a:bodyPr vert="horz" lIns="91440" tIns="45720" rIns="91440" bIns="45720" rtlCol="0">
            <a:normAutofit/>
          </a:bodyPr>
          <a:lstStyle/>
          <a:p>
            <a:pPr>
              <a:lnSpc>
                <a:spcPct val="70000"/>
              </a:lnSpc>
              <a:buNone/>
            </a:pPr>
            <a:r>
              <a:rPr lang="es-ES" sz="2200" dirty="0" smtClean="0"/>
              <a:t>La figura muestra una presa de 30,5 m de ancho que contiene agua dulce, de altura 8 m. La cortina de la presa está inclinada 60º. Calcule la fuerza resultante sobre la presa, así como la ubicación del centro de presión.</a:t>
            </a:r>
          </a:p>
          <a:p>
            <a:pPr>
              <a:lnSpc>
                <a:spcPct val="70000"/>
              </a:lnSpc>
              <a:buNone/>
            </a:pPr>
            <a:endParaRPr lang="es-ES" sz="2400" dirty="0" smtClean="0"/>
          </a:p>
          <a:p>
            <a:pPr>
              <a:lnSpc>
                <a:spcPct val="70000"/>
              </a:lnSpc>
              <a:buNone/>
            </a:pPr>
            <a:endParaRPr lang="es-ES" sz="2400" dirty="0" smtClean="0"/>
          </a:p>
          <a:p>
            <a:pPr>
              <a:lnSpc>
                <a:spcPct val="70000"/>
              </a:lnSpc>
              <a:buNone/>
            </a:pPr>
            <a:endParaRPr lang="es-ES" sz="2400" dirty="0" smtClean="0"/>
          </a:p>
          <a:p>
            <a:pPr>
              <a:lnSpc>
                <a:spcPct val="70000"/>
              </a:lnSpc>
              <a:buNone/>
            </a:pPr>
            <a:endParaRPr lang="es-ES" sz="2400" dirty="0" smtClean="0"/>
          </a:p>
          <a:p>
            <a:pPr>
              <a:lnSpc>
                <a:spcPct val="70000"/>
              </a:lnSpc>
              <a:buNone/>
            </a:pPr>
            <a:endParaRPr lang="es-ES" sz="2400" dirty="0" smtClean="0"/>
          </a:p>
          <a:p>
            <a:pPr>
              <a:lnSpc>
                <a:spcPct val="70000"/>
              </a:lnSpc>
              <a:buNone/>
            </a:pPr>
            <a:endParaRPr lang="es-ES" sz="2400" dirty="0" smtClean="0"/>
          </a:p>
          <a:p>
            <a:pPr>
              <a:lnSpc>
                <a:spcPct val="70000"/>
              </a:lnSpc>
              <a:buNone/>
            </a:pPr>
            <a:r>
              <a:rPr lang="es-ES" sz="2400" b="1" i="1" dirty="0" smtClean="0"/>
              <a:t>Solución</a:t>
            </a:r>
            <a:r>
              <a:rPr lang="es-ES" sz="2400" dirty="0" smtClean="0"/>
              <a:t>: Lo primero es calcular el área de la superficie sobre la cual el agua ejerce la fuerza. Para ello se necesita L, el largo del lado. Luego se aplica: F = </a:t>
            </a:r>
            <a:r>
              <a:rPr lang="es-ES" sz="2400" dirty="0" smtClean="0">
                <a:latin typeface="Symbol" pitchFamily="18" charset="2"/>
              </a:rPr>
              <a:t>g</a:t>
            </a:r>
            <a:r>
              <a:rPr lang="es-ES" sz="2400" dirty="0" smtClean="0"/>
              <a:t> * (</a:t>
            </a:r>
            <a:r>
              <a:rPr lang="es-ES" sz="2400" i="1" dirty="0" smtClean="0"/>
              <a:t>h</a:t>
            </a:r>
            <a:r>
              <a:rPr lang="es-ES" sz="2400" dirty="0" smtClean="0"/>
              <a:t>/2) * A. </a:t>
            </a:r>
          </a:p>
          <a:p>
            <a:pPr>
              <a:lnSpc>
                <a:spcPct val="70000"/>
              </a:lnSpc>
              <a:buNone/>
            </a:pPr>
            <a:r>
              <a:rPr lang="es-ES" sz="2400" dirty="0" smtClean="0"/>
              <a:t>	Finalmente se determina el centro de presión, por </a:t>
            </a:r>
            <a:r>
              <a:rPr lang="es-ES" sz="2400" i="1" dirty="0" err="1" smtClean="0"/>
              <a:t>h</a:t>
            </a:r>
            <a:r>
              <a:rPr lang="es-ES" sz="2400" i="1" baseline="-25000" dirty="0" err="1" smtClean="0"/>
              <a:t>c</a:t>
            </a:r>
            <a:r>
              <a:rPr lang="es-ES" sz="2400" dirty="0" smtClean="0"/>
              <a:t> = </a:t>
            </a:r>
            <a:r>
              <a:rPr lang="es-ES" sz="2400" i="1" dirty="0" smtClean="0"/>
              <a:t>h</a:t>
            </a:r>
            <a:r>
              <a:rPr lang="es-ES" sz="2400" dirty="0" smtClean="0"/>
              <a:t>/3.</a:t>
            </a:r>
          </a:p>
          <a:p>
            <a:pPr>
              <a:lnSpc>
                <a:spcPct val="70000"/>
              </a:lnSpc>
              <a:buNone/>
            </a:pPr>
            <a:r>
              <a:rPr lang="es-ES" sz="2400" b="1" i="1" dirty="0" smtClean="0"/>
              <a:t>Respuesta= </a:t>
            </a:r>
            <a:r>
              <a:rPr lang="es-ES" sz="2400" dirty="0" smtClean="0"/>
              <a:t>F = 11,06 MN; </a:t>
            </a:r>
            <a:r>
              <a:rPr lang="es-ES" sz="2400" i="1" dirty="0" err="1" smtClean="0"/>
              <a:t>h</a:t>
            </a:r>
            <a:r>
              <a:rPr lang="es-ES" sz="2400" i="1" baseline="-25000" dirty="0" err="1" smtClean="0"/>
              <a:t>c</a:t>
            </a:r>
            <a:r>
              <a:rPr lang="es-ES" sz="2400" i="1" baseline="-25000" dirty="0" smtClean="0"/>
              <a:t> </a:t>
            </a:r>
            <a:r>
              <a:rPr lang="es-ES" sz="2400" dirty="0" smtClean="0"/>
              <a:t> = 2,67 m</a:t>
            </a:r>
            <a:endParaRPr lang="es-ES" sz="2400" b="1" i="1" dirty="0" smtClean="0"/>
          </a:p>
          <a:p>
            <a:pPr>
              <a:lnSpc>
                <a:spcPct val="70000"/>
              </a:lnSpc>
              <a:buNone/>
            </a:pPr>
            <a:endParaRPr lang="es-ES" sz="2400" dirty="0" smtClean="0"/>
          </a:p>
          <a:p>
            <a:pPr>
              <a:lnSpc>
                <a:spcPct val="70000"/>
              </a:lnSpc>
              <a:buNone/>
            </a:pPr>
            <a:endParaRPr lang="es-ES" sz="2400" dirty="0" smtClean="0"/>
          </a:p>
          <a:p>
            <a:pPr>
              <a:lnSpc>
                <a:spcPct val="70000"/>
              </a:lnSpc>
              <a:buNone/>
            </a:pPr>
            <a:endParaRPr lang="es-ES" sz="2400" dirty="0" smtClean="0"/>
          </a:p>
          <a:p>
            <a:pPr>
              <a:lnSpc>
                <a:spcPct val="70000"/>
              </a:lnSpc>
              <a:buNone/>
            </a:pPr>
            <a:endParaRPr lang="es-ES" sz="2400" dirty="0" smtClean="0"/>
          </a:p>
        </p:txBody>
      </p:sp>
      <p:pic>
        <p:nvPicPr>
          <p:cNvPr id="7" name="6 Imagen" descr="fuerza sobre áreas planas.png"/>
          <p:cNvPicPr>
            <a:picLocks noChangeAspect="1"/>
          </p:cNvPicPr>
          <p:nvPr/>
        </p:nvPicPr>
        <p:blipFill>
          <a:blip r:embed="rId3" cstate="print"/>
          <a:srcRect t="24804" r="24147" b="12206"/>
          <a:stretch>
            <a:fillRect/>
          </a:stretch>
        </p:blipFill>
        <p:spPr>
          <a:xfrm>
            <a:off x="2195736" y="2708920"/>
            <a:ext cx="4436752" cy="18002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800" dirty="0" smtClean="0"/>
              <a:t>1.1. CARACTERÍSTICAS DE LOS FLUIDOS</a:t>
            </a:r>
            <a:endParaRPr lang="es-ES" sz="3800" dirty="0"/>
          </a:p>
        </p:txBody>
      </p:sp>
      <p:graphicFrame>
        <p:nvGraphicFramePr>
          <p:cNvPr id="4" name="3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1"/>
          </a:solidFill>
          <a:ln/>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rmAutofit/>
          </a:bodyPr>
          <a:lstStyle/>
          <a:p>
            <a:r>
              <a:rPr lang="es-ES" dirty="0" smtClean="0">
                <a:solidFill>
                  <a:schemeClr val="dk1"/>
                </a:solidFill>
                <a:latin typeface="+mn-lt"/>
                <a:ea typeface="+mn-ea"/>
                <a:cs typeface="+mn-cs"/>
              </a:rPr>
              <a:t>2.3. Estabilidad y flotabilidad</a:t>
            </a:r>
          </a:p>
        </p:txBody>
      </p:sp>
      <p:sp>
        <p:nvSpPr>
          <p:cNvPr id="3" name="2 Marcador de contenido"/>
          <p:cNvSpPr>
            <a:spLocks noGrp="1"/>
          </p:cNvSpPr>
          <p:nvPr>
            <p:ph idx="1"/>
          </p:nvPr>
        </p:nvSpPr>
        <p:spPr>
          <a:xfrm>
            <a:off x="457200" y="1600200"/>
            <a:ext cx="8229600" cy="4709120"/>
          </a:xfrm>
          <a:ln w="38100">
            <a:solidFill>
              <a:schemeClr val="tx1"/>
            </a:solidFill>
          </a:ln>
        </p:spPr>
        <p:txBody>
          <a:bodyPr vert="horz" lIns="91440" tIns="45720" rIns="91440" bIns="45720" rtlCol="0">
            <a:normAutofit/>
          </a:bodyPr>
          <a:lstStyle/>
          <a:p>
            <a:pPr>
              <a:lnSpc>
                <a:spcPct val="70000"/>
              </a:lnSpc>
              <a:buNone/>
            </a:pPr>
            <a:r>
              <a:rPr lang="es-ES" sz="2800" b="1" dirty="0" smtClean="0"/>
              <a:t>2.3.1. Flotabilidad:</a:t>
            </a:r>
          </a:p>
          <a:p>
            <a:pPr algn="just">
              <a:lnSpc>
                <a:spcPct val="70000"/>
              </a:lnSpc>
              <a:buNone/>
            </a:pPr>
            <a:r>
              <a:rPr lang="es-ES" sz="2400" dirty="0" smtClean="0"/>
              <a:t>Un cuerpo es empujado hacia arriba en un fluido por una fuerza igual al peso del fluido desplazado. Esa fuerza (Fuerza de empuje, o boyante) actúa a través del </a:t>
            </a:r>
            <a:r>
              <a:rPr lang="es-ES" sz="2400" dirty="0" err="1" smtClean="0"/>
              <a:t>centroide</a:t>
            </a:r>
            <a:r>
              <a:rPr lang="es-ES" sz="2400" dirty="0" smtClean="0"/>
              <a:t>.</a:t>
            </a:r>
            <a:endParaRPr lang="es-ES" sz="2400" b="1" dirty="0" smtClean="0"/>
          </a:p>
          <a:p>
            <a:pPr algn="ctr">
              <a:buNone/>
            </a:pPr>
            <a:r>
              <a:rPr lang="es-ES" sz="2800" baseline="-25000" dirty="0" smtClean="0"/>
              <a:t> </a:t>
            </a:r>
            <a:r>
              <a:rPr lang="es-ES" sz="2800" dirty="0" smtClean="0"/>
              <a:t>   </a:t>
            </a:r>
          </a:p>
          <a:p>
            <a:pPr>
              <a:lnSpc>
                <a:spcPct val="70000"/>
              </a:lnSpc>
              <a:buNone/>
            </a:pPr>
            <a:r>
              <a:rPr lang="es-ES" sz="2000" dirty="0" smtClean="0">
                <a:latin typeface="Symbol" pitchFamily="18" charset="2"/>
              </a:rPr>
              <a:t>	</a:t>
            </a:r>
            <a:r>
              <a:rPr lang="es-ES" sz="2000" dirty="0" err="1" smtClean="0">
                <a:latin typeface="Symbol" pitchFamily="18" charset="2"/>
              </a:rPr>
              <a:t>g</a:t>
            </a:r>
            <a:r>
              <a:rPr lang="es-ES" sz="2000" baseline="-25000" dirty="0" err="1" smtClean="0"/>
              <a:t>f</a:t>
            </a:r>
            <a:r>
              <a:rPr lang="es-ES" sz="2000" baseline="-25000" dirty="0" smtClean="0"/>
              <a:t> : </a:t>
            </a:r>
            <a:r>
              <a:rPr lang="es-ES" sz="2000" dirty="0" smtClean="0"/>
              <a:t>Peso específico del fluido; </a:t>
            </a:r>
            <a:r>
              <a:rPr lang="es-ES" sz="2000" dirty="0" err="1" smtClean="0"/>
              <a:t>V</a:t>
            </a:r>
            <a:r>
              <a:rPr lang="es-ES" sz="2000" baseline="-25000" dirty="0" err="1" smtClean="0"/>
              <a:t>d</a:t>
            </a:r>
            <a:r>
              <a:rPr lang="es-ES" sz="2000" baseline="-25000" dirty="0" smtClean="0"/>
              <a:t> :</a:t>
            </a:r>
            <a:r>
              <a:rPr lang="es-ES" sz="2000" dirty="0" smtClean="0"/>
              <a:t> Volumen desplazado</a:t>
            </a:r>
            <a:r>
              <a:rPr lang="es-ES" sz="2000" baseline="-25000" dirty="0" smtClean="0"/>
              <a:t>  </a:t>
            </a:r>
          </a:p>
          <a:p>
            <a:pPr>
              <a:lnSpc>
                <a:spcPct val="70000"/>
              </a:lnSpc>
              <a:buNone/>
            </a:pPr>
            <a:r>
              <a:rPr lang="es-ES" sz="2000" baseline="-25000" dirty="0" smtClean="0"/>
              <a:t>    </a:t>
            </a:r>
          </a:p>
          <a:p>
            <a:pPr>
              <a:lnSpc>
                <a:spcPct val="70000"/>
              </a:lnSpc>
              <a:buNone/>
            </a:pPr>
            <a:r>
              <a:rPr lang="es-ES" sz="2400" dirty="0" smtClean="0"/>
              <a:t>Peso del sólido sumergido:</a:t>
            </a:r>
          </a:p>
          <a:p>
            <a:pPr>
              <a:lnSpc>
                <a:spcPct val="70000"/>
              </a:lnSpc>
              <a:buNone/>
            </a:pPr>
            <a:endParaRPr lang="es-ES" sz="2400" dirty="0" smtClean="0"/>
          </a:p>
          <a:p>
            <a:pPr>
              <a:lnSpc>
                <a:spcPct val="70000"/>
              </a:lnSpc>
              <a:buNone/>
            </a:pPr>
            <a:endParaRPr lang="es-ES" sz="2400" dirty="0" smtClean="0"/>
          </a:p>
          <a:p>
            <a:pPr>
              <a:lnSpc>
                <a:spcPct val="70000"/>
              </a:lnSpc>
              <a:buNone/>
            </a:pPr>
            <a:r>
              <a:rPr lang="es-ES" sz="2000" dirty="0" smtClean="0">
                <a:latin typeface="Symbol" pitchFamily="18" charset="2"/>
              </a:rPr>
              <a:t>	g</a:t>
            </a:r>
            <a:r>
              <a:rPr lang="es-ES" sz="2000" baseline="-25000" dirty="0" smtClean="0"/>
              <a:t> : </a:t>
            </a:r>
            <a:r>
              <a:rPr lang="es-ES" sz="2000" dirty="0" smtClean="0"/>
              <a:t>Peso específico del Sólido; V</a:t>
            </a:r>
            <a:r>
              <a:rPr lang="es-ES" sz="2000" baseline="-25000" dirty="0" smtClean="0"/>
              <a:t> :</a:t>
            </a:r>
            <a:r>
              <a:rPr lang="es-ES" sz="2000" dirty="0" smtClean="0"/>
              <a:t> Volumen del sólido</a:t>
            </a:r>
          </a:p>
          <a:p>
            <a:pPr>
              <a:lnSpc>
                <a:spcPct val="70000"/>
              </a:lnSpc>
              <a:buNone/>
            </a:pPr>
            <a:r>
              <a:rPr lang="es-ES" sz="2400" dirty="0" smtClean="0"/>
              <a:t>Si:</a:t>
            </a:r>
          </a:p>
          <a:p>
            <a:pPr marL="457200" indent="-457200">
              <a:lnSpc>
                <a:spcPct val="70000"/>
              </a:lnSpc>
              <a:buAutoNum type="arabicPeriod"/>
            </a:pPr>
            <a:r>
              <a:rPr lang="es-ES" sz="2200" dirty="0" smtClean="0"/>
              <a:t>F</a:t>
            </a:r>
            <a:r>
              <a:rPr lang="es-ES" sz="2200" baseline="-25000" dirty="0" smtClean="0"/>
              <a:t>B</a:t>
            </a:r>
            <a:r>
              <a:rPr lang="es-ES" sz="2200" dirty="0" smtClean="0"/>
              <a:t> &gt; W </a:t>
            </a:r>
            <a:r>
              <a:rPr lang="es-ES" sz="2000" dirty="0" smtClean="0"/>
              <a:t>(</a:t>
            </a:r>
            <a:r>
              <a:rPr lang="es-ES" sz="2000" dirty="0" err="1" smtClean="0">
                <a:latin typeface="Symbol" pitchFamily="18" charset="2"/>
              </a:rPr>
              <a:t>g</a:t>
            </a:r>
            <a:r>
              <a:rPr lang="es-ES" sz="2000" baseline="-25000" dirty="0" err="1" smtClean="0"/>
              <a:t>f</a:t>
            </a:r>
            <a:r>
              <a:rPr lang="es-ES" sz="2000" dirty="0" smtClean="0"/>
              <a:t> &gt; </a:t>
            </a:r>
            <a:r>
              <a:rPr lang="es-ES" sz="2000" dirty="0" smtClean="0">
                <a:latin typeface="Symbol" pitchFamily="18" charset="2"/>
              </a:rPr>
              <a:t>g)</a:t>
            </a:r>
            <a:r>
              <a:rPr lang="es-ES" sz="2000" dirty="0" smtClean="0"/>
              <a:t> </a:t>
            </a:r>
            <a:r>
              <a:rPr lang="es-ES" sz="2200" dirty="0" smtClean="0"/>
              <a:t>El cuerpo flota sobre la superficie del líquido</a:t>
            </a:r>
          </a:p>
          <a:p>
            <a:pPr marL="457200" indent="-457200">
              <a:lnSpc>
                <a:spcPct val="70000"/>
              </a:lnSpc>
              <a:buFont typeface="Arial" pitchFamily="34" charset="0"/>
              <a:buAutoNum type="arabicPeriod"/>
            </a:pPr>
            <a:r>
              <a:rPr lang="es-ES" sz="2200" dirty="0" smtClean="0"/>
              <a:t>F</a:t>
            </a:r>
            <a:r>
              <a:rPr lang="es-ES" sz="2200" baseline="-25000" dirty="0" smtClean="0"/>
              <a:t>B</a:t>
            </a:r>
            <a:r>
              <a:rPr lang="es-ES" sz="2200" dirty="0" smtClean="0"/>
              <a:t> = W </a:t>
            </a:r>
            <a:r>
              <a:rPr lang="es-ES" sz="2000" dirty="0" smtClean="0"/>
              <a:t>(</a:t>
            </a:r>
            <a:r>
              <a:rPr lang="es-ES" sz="2000" dirty="0" err="1" smtClean="0">
                <a:latin typeface="Symbol" pitchFamily="18" charset="2"/>
              </a:rPr>
              <a:t>g</a:t>
            </a:r>
            <a:r>
              <a:rPr lang="es-ES" sz="2000" baseline="-25000" dirty="0" err="1" smtClean="0"/>
              <a:t>f</a:t>
            </a:r>
            <a:r>
              <a:rPr lang="es-ES" sz="2000" dirty="0" smtClean="0"/>
              <a:t> = </a:t>
            </a:r>
            <a:r>
              <a:rPr lang="es-ES" sz="2000" dirty="0" smtClean="0">
                <a:latin typeface="Symbol" pitchFamily="18" charset="2"/>
              </a:rPr>
              <a:t>g)</a:t>
            </a:r>
            <a:r>
              <a:rPr lang="es-ES" sz="2000" dirty="0" smtClean="0"/>
              <a:t> </a:t>
            </a:r>
            <a:r>
              <a:rPr lang="es-ES" sz="2200" dirty="0" smtClean="0"/>
              <a:t>El cuerpo flota con flotabilidad neutra</a:t>
            </a:r>
          </a:p>
          <a:p>
            <a:pPr marL="457200" indent="-457200">
              <a:lnSpc>
                <a:spcPct val="70000"/>
              </a:lnSpc>
              <a:buFont typeface="Arial" pitchFamily="34" charset="0"/>
              <a:buAutoNum type="arabicPeriod"/>
            </a:pPr>
            <a:r>
              <a:rPr lang="es-ES" sz="2000" dirty="0" smtClean="0"/>
              <a:t>F</a:t>
            </a:r>
            <a:r>
              <a:rPr lang="es-ES" sz="2000" baseline="-25000" dirty="0" smtClean="0"/>
              <a:t>B</a:t>
            </a:r>
            <a:r>
              <a:rPr lang="es-ES" sz="2000" dirty="0" smtClean="0"/>
              <a:t> </a:t>
            </a:r>
            <a:r>
              <a:rPr lang="es-ES" sz="2200" dirty="0" smtClean="0"/>
              <a:t>&lt; W </a:t>
            </a:r>
            <a:r>
              <a:rPr lang="es-ES" sz="2000" dirty="0" smtClean="0"/>
              <a:t>(</a:t>
            </a:r>
            <a:r>
              <a:rPr lang="es-ES" sz="2000" dirty="0" err="1" smtClean="0">
                <a:latin typeface="Symbol" pitchFamily="18" charset="2"/>
              </a:rPr>
              <a:t>g</a:t>
            </a:r>
            <a:r>
              <a:rPr lang="es-ES" sz="2000" baseline="-25000" dirty="0" err="1" smtClean="0"/>
              <a:t>f</a:t>
            </a:r>
            <a:r>
              <a:rPr lang="es-ES" sz="2000" dirty="0" smtClean="0"/>
              <a:t> &lt; </a:t>
            </a:r>
            <a:r>
              <a:rPr lang="es-ES" sz="2000" dirty="0" smtClean="0">
                <a:latin typeface="Symbol" pitchFamily="18" charset="2"/>
              </a:rPr>
              <a:t>g)</a:t>
            </a:r>
            <a:r>
              <a:rPr lang="es-ES" sz="2200" dirty="0" smtClean="0"/>
              <a:t> El cuerpo se hunde</a:t>
            </a:r>
          </a:p>
          <a:p>
            <a:pPr marL="457200" indent="-457200">
              <a:lnSpc>
                <a:spcPct val="70000"/>
              </a:lnSpc>
              <a:buFont typeface="Arial" pitchFamily="34" charset="0"/>
              <a:buAutoNum type="arabicPeriod"/>
            </a:pPr>
            <a:endParaRPr lang="es-ES" sz="2200" dirty="0" smtClean="0"/>
          </a:p>
          <a:p>
            <a:pPr marL="457200" indent="-457200">
              <a:lnSpc>
                <a:spcPct val="70000"/>
              </a:lnSpc>
              <a:buAutoNum type="arabicPeriod"/>
            </a:pPr>
            <a:endParaRPr lang="es-ES" sz="2000" dirty="0" smtClean="0"/>
          </a:p>
          <a:p>
            <a:pPr>
              <a:lnSpc>
                <a:spcPct val="70000"/>
              </a:lnSpc>
              <a:buNone/>
            </a:pPr>
            <a:endParaRPr lang="es-ES" sz="2400" dirty="0" smtClean="0"/>
          </a:p>
          <a:p>
            <a:pPr>
              <a:lnSpc>
                <a:spcPct val="70000"/>
              </a:lnSpc>
              <a:buNone/>
            </a:pPr>
            <a:endParaRPr lang="es-ES" sz="2400" dirty="0" smtClean="0"/>
          </a:p>
          <a:p>
            <a:pPr>
              <a:lnSpc>
                <a:spcPct val="70000"/>
              </a:lnSpc>
              <a:buNone/>
            </a:pPr>
            <a:endParaRPr lang="es-ES" sz="2400" dirty="0" smtClean="0"/>
          </a:p>
          <a:p>
            <a:pPr>
              <a:lnSpc>
                <a:spcPct val="70000"/>
              </a:lnSpc>
              <a:buNone/>
            </a:pPr>
            <a:endParaRPr lang="es-ES" sz="2400" dirty="0" smtClean="0"/>
          </a:p>
          <a:p>
            <a:pPr>
              <a:lnSpc>
                <a:spcPct val="70000"/>
              </a:lnSpc>
              <a:buNone/>
            </a:pPr>
            <a:endParaRPr lang="es-ES" sz="2400" dirty="0" smtClean="0"/>
          </a:p>
        </p:txBody>
      </p:sp>
      <p:sp>
        <p:nvSpPr>
          <p:cNvPr id="4" name="3 CuadroTexto"/>
          <p:cNvSpPr txBox="1"/>
          <p:nvPr/>
        </p:nvSpPr>
        <p:spPr>
          <a:xfrm>
            <a:off x="3635896" y="2780928"/>
            <a:ext cx="1656184" cy="523220"/>
          </a:xfrm>
          <a:prstGeom prst="rect">
            <a:avLst/>
          </a:prstGeom>
          <a:solidFill>
            <a:schemeClr val="bg1"/>
          </a:solidFill>
          <a:ln>
            <a:solidFill>
              <a:schemeClr val="tx1">
                <a:lumMod val="50000"/>
                <a:lumOff val="50000"/>
              </a:schemeClr>
            </a:solidFill>
          </a:ln>
        </p:spPr>
        <p:txBody>
          <a:bodyPr wrap="square" rtlCol="0">
            <a:spAutoFit/>
          </a:bodyPr>
          <a:lstStyle/>
          <a:p>
            <a:pPr algn="ctr">
              <a:buNone/>
            </a:pPr>
            <a:r>
              <a:rPr lang="es-ES" sz="2800" dirty="0" smtClean="0"/>
              <a:t>F</a:t>
            </a:r>
            <a:r>
              <a:rPr lang="es-ES" sz="2800" baseline="-25000" dirty="0" smtClean="0"/>
              <a:t>B</a:t>
            </a:r>
            <a:r>
              <a:rPr lang="es-ES" sz="2800" dirty="0" smtClean="0"/>
              <a:t> = </a:t>
            </a:r>
            <a:r>
              <a:rPr lang="es-ES" sz="2800" dirty="0" err="1" smtClean="0">
                <a:latin typeface="Symbol" pitchFamily="18" charset="2"/>
              </a:rPr>
              <a:t>g</a:t>
            </a:r>
            <a:r>
              <a:rPr lang="es-ES" sz="2800" baseline="-25000" dirty="0" err="1" smtClean="0"/>
              <a:t>f</a:t>
            </a:r>
            <a:r>
              <a:rPr lang="es-ES" sz="2800" dirty="0" smtClean="0"/>
              <a:t> </a:t>
            </a:r>
            <a:r>
              <a:rPr lang="es-ES" sz="2800" dirty="0" err="1" smtClean="0"/>
              <a:t>V</a:t>
            </a:r>
            <a:r>
              <a:rPr lang="es-ES" sz="2800" baseline="-25000" dirty="0" err="1" smtClean="0"/>
              <a:t>d</a:t>
            </a:r>
            <a:r>
              <a:rPr lang="es-ES" sz="2800" baseline="-25000" dirty="0" smtClean="0"/>
              <a:t> </a:t>
            </a:r>
          </a:p>
        </p:txBody>
      </p:sp>
      <p:sp>
        <p:nvSpPr>
          <p:cNvPr id="5" name="4 CuadroTexto"/>
          <p:cNvSpPr txBox="1"/>
          <p:nvPr/>
        </p:nvSpPr>
        <p:spPr>
          <a:xfrm>
            <a:off x="3779912" y="4077072"/>
            <a:ext cx="1584176" cy="504056"/>
          </a:xfrm>
          <a:prstGeom prst="rect">
            <a:avLst/>
          </a:prstGeom>
          <a:solidFill>
            <a:schemeClr val="bg1"/>
          </a:solidFill>
          <a:ln>
            <a:solidFill>
              <a:schemeClr val="tx1">
                <a:lumMod val="50000"/>
                <a:lumOff val="50000"/>
              </a:schemeClr>
            </a:solidFill>
          </a:ln>
        </p:spPr>
        <p:txBody>
          <a:bodyPr wrap="square" rtlCol="0">
            <a:spAutoFit/>
          </a:bodyPr>
          <a:lstStyle/>
          <a:p>
            <a:pPr algn="ctr">
              <a:buNone/>
            </a:pPr>
            <a:r>
              <a:rPr lang="es-ES" sz="2600" dirty="0" smtClean="0"/>
              <a:t>W = </a:t>
            </a:r>
            <a:r>
              <a:rPr lang="es-ES" sz="2600" dirty="0" smtClean="0">
                <a:latin typeface="Symbol" pitchFamily="18" charset="2"/>
              </a:rPr>
              <a:t>g</a:t>
            </a:r>
            <a:r>
              <a:rPr lang="es-ES" sz="2600" dirty="0" smtClean="0"/>
              <a:t> V</a:t>
            </a:r>
            <a:endParaRPr lang="es-ES" sz="2600" baseline="-25000"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bg1"/>
          </a:solidFill>
          <a:ln/>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rmAutofit/>
          </a:bodyPr>
          <a:lstStyle/>
          <a:p>
            <a:r>
              <a:rPr lang="es-ES" dirty="0" smtClean="0"/>
              <a:t>2.3. Estabilidad y flotabilidad</a:t>
            </a:r>
            <a:endParaRPr lang="es-ES" dirty="0" smtClean="0">
              <a:solidFill>
                <a:schemeClr val="dk1"/>
              </a:solidFill>
              <a:latin typeface="+mn-lt"/>
              <a:ea typeface="+mn-ea"/>
              <a:cs typeface="+mn-cs"/>
            </a:endParaRPr>
          </a:p>
        </p:txBody>
      </p:sp>
      <p:sp>
        <p:nvSpPr>
          <p:cNvPr id="3" name="2 Marcador de contenido"/>
          <p:cNvSpPr>
            <a:spLocks noGrp="1"/>
          </p:cNvSpPr>
          <p:nvPr>
            <p:ph idx="1"/>
          </p:nvPr>
        </p:nvSpPr>
        <p:spPr>
          <a:ln w="38100">
            <a:solidFill>
              <a:schemeClr val="tx1"/>
            </a:solidFill>
          </a:ln>
        </p:spPr>
        <p:txBody>
          <a:bodyPr vert="horz" lIns="91440" tIns="45720" rIns="91440" bIns="45720" rtlCol="0">
            <a:normAutofit/>
          </a:bodyPr>
          <a:lstStyle/>
          <a:p>
            <a:pPr algn="just"/>
            <a:r>
              <a:rPr lang="es-ES" sz="2500" b="1" dirty="0" smtClean="0"/>
              <a:t>2.3.2. Estabilidad: </a:t>
            </a:r>
            <a:r>
              <a:rPr lang="es-ES" sz="2500" dirty="0" smtClean="0"/>
              <a:t>Se refiere a la capacidad que tiene un cuerpo de regresar a su posición original luego de haberse inclinado respecto a un eje horizontal. Se aplica a cuerpos </a:t>
            </a:r>
            <a:r>
              <a:rPr lang="es-ES" sz="2500" i="1" dirty="0" smtClean="0"/>
              <a:t>sumergidos por completo </a:t>
            </a:r>
            <a:r>
              <a:rPr lang="es-ES" sz="2500" dirty="0" smtClean="0"/>
              <a:t>en un fluido, como los submarinos y los globos.</a:t>
            </a:r>
          </a:p>
          <a:p>
            <a:pPr algn="just"/>
            <a:r>
              <a:rPr lang="es-ES" sz="2500" dirty="0" smtClean="0"/>
              <a:t>Condición de estabilidad: que el centro de flotabilidad esté por encima de su centro de gravedad. El centro de flotabilidad se encuentra en el </a:t>
            </a:r>
            <a:r>
              <a:rPr lang="es-ES" sz="2500" dirty="0" err="1" smtClean="0"/>
              <a:t>centroide</a:t>
            </a:r>
            <a:r>
              <a:rPr lang="es-ES" sz="2500" dirty="0" smtClean="0"/>
              <a:t> del volumen de fluido desplazado.</a:t>
            </a:r>
          </a:p>
          <a:p>
            <a:endParaRPr lang="es-ES" sz="2800" b="1"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p:spPr>
        <p:style>
          <a:lnRef idx="1">
            <a:schemeClr val="accent3"/>
          </a:lnRef>
          <a:fillRef idx="2">
            <a:schemeClr val="accent3"/>
          </a:fillRef>
          <a:effectRef idx="1">
            <a:schemeClr val="accent3"/>
          </a:effectRef>
          <a:fontRef idx="minor">
            <a:schemeClr val="dk1"/>
          </a:fontRef>
        </p:style>
        <p:txBody>
          <a:bodyPr>
            <a:normAutofit/>
          </a:bodyPr>
          <a:lstStyle/>
          <a:p>
            <a:r>
              <a:rPr lang="es-ES" dirty="0" smtClean="0"/>
              <a:t>3. DINÁMICA DE FLUIDOS</a:t>
            </a:r>
            <a:endParaRPr lang="es-ES" dirty="0"/>
          </a:p>
        </p:txBody>
      </p:sp>
      <p:graphicFrame>
        <p:nvGraphicFramePr>
          <p:cNvPr id="4" name="3 Marcador de contenido"/>
          <p:cNvGraphicFramePr>
            <a:graphicFrameLocks noGrp="1"/>
          </p:cNvGraphicFramePr>
          <p:nvPr>
            <p:ph idx="1"/>
          </p:nvPr>
        </p:nvGraphicFramePr>
        <p:xfrm>
          <a:off x="457200" y="1484784"/>
          <a:ext cx="8229600" cy="46413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a:bodyPr>
          <a:lstStyle/>
          <a:p>
            <a:r>
              <a:rPr lang="es-ES" dirty="0" smtClean="0">
                <a:solidFill>
                  <a:schemeClr val="dk1"/>
                </a:solidFill>
                <a:latin typeface="+mn-lt"/>
                <a:ea typeface="+mn-ea"/>
                <a:cs typeface="+mn-cs"/>
              </a:rPr>
              <a:t>3.1. GENERALIDADES</a:t>
            </a:r>
          </a:p>
        </p:txBody>
      </p:sp>
      <p:sp>
        <p:nvSpPr>
          <p:cNvPr id="3" name="2 Marcador de contenido"/>
          <p:cNvSpPr>
            <a:spLocks noGrp="1"/>
          </p:cNvSpPr>
          <p:nvPr>
            <p:ph idx="1"/>
          </p:nvPr>
        </p:nvSpPr>
        <p:spPr>
          <a:solidFill>
            <a:schemeClr val="bg1"/>
          </a:solidFill>
          <a:ln w="28575" cap="rnd"/>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pPr>
              <a:buNone/>
            </a:pPr>
            <a:r>
              <a:rPr lang="es-ES" sz="2800" dirty="0" smtClean="0"/>
              <a:t>3.1.1. Rapidez de flujo de fluido</a:t>
            </a:r>
          </a:p>
          <a:p>
            <a:pPr algn="just"/>
            <a:r>
              <a:rPr lang="es-ES" sz="2400" dirty="0" smtClean="0"/>
              <a:t>La cantidad de flujo de fluido que pasa por un sistema por unidad de tiempo puede expresarse en tres formas distintas:</a:t>
            </a:r>
          </a:p>
          <a:p>
            <a:r>
              <a:rPr lang="es-ES" sz="2400" b="1" dirty="0" smtClean="0"/>
              <a:t>Flujo másico</a:t>
            </a:r>
            <a:r>
              <a:rPr lang="es-ES" sz="2400" dirty="0" smtClean="0"/>
              <a:t>: Masa por unidad de tiempo</a:t>
            </a:r>
          </a:p>
          <a:p>
            <a:pPr algn="ctr">
              <a:buNone/>
            </a:pPr>
            <a:r>
              <a:rPr lang="es-ES" sz="2400" dirty="0" smtClean="0"/>
              <a:t>M = </a:t>
            </a:r>
            <a:r>
              <a:rPr lang="es-ES" sz="2400" b="1" dirty="0" smtClean="0"/>
              <a:t>m</a:t>
            </a:r>
            <a:r>
              <a:rPr lang="es-ES" sz="2400" dirty="0" smtClean="0"/>
              <a:t> / t</a:t>
            </a:r>
          </a:p>
          <a:p>
            <a:r>
              <a:rPr lang="es-ES" sz="2400" dirty="0" smtClean="0"/>
              <a:t>Unidades (SI: Kg/s; Inglés: </a:t>
            </a:r>
            <a:r>
              <a:rPr lang="es-ES" sz="2400" dirty="0" err="1" smtClean="0"/>
              <a:t>slug</a:t>
            </a:r>
            <a:r>
              <a:rPr lang="es-ES" sz="2400" dirty="0" smtClean="0"/>
              <a:t>/s)</a:t>
            </a:r>
          </a:p>
          <a:p>
            <a:r>
              <a:rPr lang="es-ES" sz="2400" b="1" dirty="0" smtClean="0"/>
              <a:t>Flujo de peso</a:t>
            </a:r>
            <a:r>
              <a:rPr lang="es-ES" sz="2400" dirty="0" smtClean="0"/>
              <a:t>: Peso por unidad de tiempo</a:t>
            </a:r>
          </a:p>
          <a:p>
            <a:pPr algn="ctr">
              <a:buNone/>
            </a:pPr>
            <a:r>
              <a:rPr lang="es-ES" sz="2400" dirty="0" smtClean="0"/>
              <a:t>W = mg / t = M g</a:t>
            </a:r>
          </a:p>
          <a:p>
            <a:r>
              <a:rPr lang="es-ES" sz="2400" dirty="0" smtClean="0"/>
              <a:t>Unidades (SI: N/s; Inglés: lb/s)</a:t>
            </a:r>
          </a:p>
          <a:p>
            <a:r>
              <a:rPr lang="es-ES" sz="2400" b="1" dirty="0" smtClean="0"/>
              <a:t>Flujo volumétrico</a:t>
            </a:r>
            <a:r>
              <a:rPr lang="es-ES" sz="2400" dirty="0" smtClean="0"/>
              <a:t>: volumen por unidad de tiempo (</a:t>
            </a:r>
            <a:r>
              <a:rPr lang="es-ES" sz="2400" b="1" dirty="0" smtClean="0"/>
              <a:t>Caudal</a:t>
            </a:r>
            <a:r>
              <a:rPr lang="es-ES" sz="2400" dirty="0" smtClean="0"/>
              <a:t>)</a:t>
            </a:r>
          </a:p>
          <a:p>
            <a:pPr algn="ctr">
              <a:buNone/>
            </a:pPr>
            <a:r>
              <a:rPr lang="es-ES" sz="2400" dirty="0" smtClean="0"/>
              <a:t>Q = V / t = A </a:t>
            </a:r>
            <a:r>
              <a:rPr lang="es-ES" sz="2400" i="1" dirty="0" smtClean="0"/>
              <a:t>v</a:t>
            </a:r>
          </a:p>
          <a:p>
            <a:r>
              <a:rPr lang="es-ES" sz="2400" dirty="0" smtClean="0"/>
              <a:t>Unidades (SI: m</a:t>
            </a:r>
            <a:r>
              <a:rPr lang="es-ES" sz="2400" baseline="30000" dirty="0" smtClean="0"/>
              <a:t>3</a:t>
            </a:r>
            <a:r>
              <a:rPr lang="es-ES" sz="2400" dirty="0" smtClean="0"/>
              <a:t>/s; Inglés: pie</a:t>
            </a:r>
            <a:r>
              <a:rPr lang="es-ES" sz="2400" baseline="30000" dirty="0" smtClean="0"/>
              <a:t>3</a:t>
            </a:r>
            <a:r>
              <a:rPr lang="es-ES" sz="2400" dirty="0" smtClean="0"/>
              <a:t>/s)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a:bodyPr>
          <a:lstStyle/>
          <a:p>
            <a:r>
              <a:rPr lang="es-ES" dirty="0" smtClean="0">
                <a:solidFill>
                  <a:schemeClr val="dk1"/>
                </a:solidFill>
                <a:latin typeface="+mn-lt"/>
                <a:ea typeface="+mn-ea"/>
                <a:cs typeface="+mn-cs"/>
              </a:rPr>
              <a:t>3.1. GENERALIDADES</a:t>
            </a:r>
          </a:p>
        </p:txBody>
      </p:sp>
      <p:sp>
        <p:nvSpPr>
          <p:cNvPr id="3" name="2 Marcador de contenido"/>
          <p:cNvSpPr>
            <a:spLocks noGrp="1"/>
          </p:cNvSpPr>
          <p:nvPr>
            <p:ph idx="1"/>
          </p:nvPr>
        </p:nvSpPr>
        <p:spPr>
          <a:solidFill>
            <a:schemeClr val="bg1"/>
          </a:solidFill>
          <a:ln w="28575" cap="rnd"/>
        </p:spPr>
        <p:style>
          <a:lnRef idx="2">
            <a:schemeClr val="accent2"/>
          </a:lnRef>
          <a:fillRef idx="1">
            <a:schemeClr val="lt1"/>
          </a:fillRef>
          <a:effectRef idx="0">
            <a:schemeClr val="accent2"/>
          </a:effectRef>
          <a:fontRef idx="minor">
            <a:schemeClr val="dk1"/>
          </a:fontRef>
        </p:style>
        <p:txBody>
          <a:bodyPr>
            <a:normAutofit lnSpcReduction="10000"/>
          </a:bodyPr>
          <a:lstStyle/>
          <a:p>
            <a:pPr>
              <a:buNone/>
            </a:pPr>
            <a:r>
              <a:rPr lang="es-ES" sz="2800" dirty="0" smtClean="0"/>
              <a:t>3.1.2. Relaciones entre las tres formas de rapidez de flujo</a:t>
            </a:r>
          </a:p>
          <a:p>
            <a:pPr algn="ctr">
              <a:buNone/>
            </a:pPr>
            <a:r>
              <a:rPr lang="es-ES" sz="2600" dirty="0" smtClean="0"/>
              <a:t>M = </a:t>
            </a:r>
            <a:r>
              <a:rPr lang="es-ES" sz="2600" dirty="0" smtClean="0">
                <a:latin typeface="Symbol" pitchFamily="18" charset="2"/>
              </a:rPr>
              <a:t>r</a:t>
            </a:r>
            <a:r>
              <a:rPr lang="es-ES" sz="2600" dirty="0" smtClean="0"/>
              <a:t> A </a:t>
            </a:r>
            <a:r>
              <a:rPr lang="es-ES" sz="2600" i="1" dirty="0" smtClean="0"/>
              <a:t>v</a:t>
            </a:r>
          </a:p>
          <a:p>
            <a:pPr algn="ctr">
              <a:buNone/>
            </a:pPr>
            <a:r>
              <a:rPr lang="es-ES" sz="2600" dirty="0" smtClean="0"/>
              <a:t>M = </a:t>
            </a:r>
            <a:r>
              <a:rPr lang="es-ES" sz="2600" dirty="0" smtClean="0">
                <a:latin typeface="Symbol" pitchFamily="18" charset="2"/>
              </a:rPr>
              <a:t>r</a:t>
            </a:r>
            <a:r>
              <a:rPr lang="es-ES" sz="2600" dirty="0" smtClean="0"/>
              <a:t> Q</a:t>
            </a:r>
            <a:endParaRPr lang="es-ES" sz="2600" i="1" dirty="0" smtClean="0"/>
          </a:p>
          <a:p>
            <a:pPr algn="ctr">
              <a:buNone/>
            </a:pPr>
            <a:r>
              <a:rPr lang="es-ES" sz="2600" dirty="0" smtClean="0"/>
              <a:t>W</a:t>
            </a:r>
            <a:r>
              <a:rPr lang="es-ES" sz="2600" b="1" dirty="0" smtClean="0">
                <a:latin typeface="Symbol" pitchFamily="18" charset="2"/>
              </a:rPr>
              <a:t> = g </a:t>
            </a:r>
            <a:r>
              <a:rPr lang="es-ES" sz="2600" dirty="0" smtClean="0"/>
              <a:t>A </a:t>
            </a:r>
            <a:r>
              <a:rPr lang="es-ES" sz="2600" i="1" dirty="0" smtClean="0"/>
              <a:t>v</a:t>
            </a:r>
          </a:p>
          <a:p>
            <a:pPr algn="ctr">
              <a:buNone/>
            </a:pPr>
            <a:r>
              <a:rPr lang="es-ES" sz="2600" dirty="0" smtClean="0"/>
              <a:t>W</a:t>
            </a:r>
            <a:r>
              <a:rPr lang="es-ES" sz="2600" b="1" dirty="0" smtClean="0">
                <a:latin typeface="Symbol" pitchFamily="18" charset="2"/>
              </a:rPr>
              <a:t> = g </a:t>
            </a:r>
            <a:r>
              <a:rPr lang="es-ES" sz="2600" dirty="0" smtClean="0"/>
              <a:t>Q</a:t>
            </a:r>
          </a:p>
          <a:p>
            <a:pPr>
              <a:buNone/>
            </a:pPr>
            <a:r>
              <a:rPr lang="es-ES" sz="2800" dirty="0" smtClean="0"/>
              <a:t>3.1.3. Instrumentos de medida de caudal</a:t>
            </a:r>
          </a:p>
          <a:p>
            <a:pPr>
              <a:buNone/>
            </a:pPr>
            <a:r>
              <a:rPr lang="es-ES" sz="2800" dirty="0" smtClean="0"/>
              <a:t>Medidores volumétricos: aforo, altura de chorro.</a:t>
            </a:r>
          </a:p>
          <a:p>
            <a:pPr>
              <a:buNone/>
            </a:pPr>
            <a:r>
              <a:rPr lang="es-ES" sz="2800" dirty="0" smtClean="0"/>
              <a:t>Velocidad – superficie: mecánicos externos - internos.</a:t>
            </a:r>
          </a:p>
          <a:p>
            <a:pPr>
              <a:buNone/>
            </a:pPr>
            <a:r>
              <a:rPr lang="es-ES" sz="2800" dirty="0" smtClean="0"/>
              <a:t>Otros: ultrasónicos, ópticos.</a:t>
            </a:r>
          </a:p>
          <a:p>
            <a:pPr>
              <a:buNone/>
            </a:pPr>
            <a:endParaRPr lang="es-ES" sz="2800" dirty="0" smtClean="0"/>
          </a:p>
          <a:p>
            <a:pPr algn="ctr">
              <a:buNone/>
            </a:pPr>
            <a:endParaRPr lang="es-ES" sz="2800" i="1"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90000"/>
          </a:bodyPr>
          <a:lstStyle/>
          <a:p>
            <a:r>
              <a:rPr lang="es-ES" dirty="0" smtClean="0">
                <a:solidFill>
                  <a:schemeClr val="dk1"/>
                </a:solidFill>
                <a:latin typeface="+mn-lt"/>
                <a:ea typeface="+mn-ea"/>
                <a:cs typeface="+mn-cs"/>
              </a:rPr>
              <a:t>3.2. DESCRIPCIÓN DEL MOVIMIENTO DE FLUIDOS</a:t>
            </a:r>
          </a:p>
        </p:txBody>
      </p:sp>
      <p:sp>
        <p:nvSpPr>
          <p:cNvPr id="3" name="2 Marcador de contenido"/>
          <p:cNvSpPr>
            <a:spLocks noGrp="1"/>
          </p:cNvSpPr>
          <p:nvPr>
            <p:ph idx="1"/>
          </p:nvPr>
        </p:nvSpPr>
        <p:spPr>
          <a:solidFill>
            <a:schemeClr val="bg1"/>
          </a:solidFill>
          <a:ln w="28575" cap="rnd"/>
        </p:spPr>
        <p:style>
          <a:lnRef idx="2">
            <a:schemeClr val="accent2"/>
          </a:lnRef>
          <a:fillRef idx="1">
            <a:schemeClr val="lt1"/>
          </a:fillRef>
          <a:effectRef idx="0">
            <a:schemeClr val="accent2"/>
          </a:effectRef>
          <a:fontRef idx="minor">
            <a:schemeClr val="dk1"/>
          </a:fontRef>
        </p:style>
        <p:txBody>
          <a:bodyPr>
            <a:normAutofit/>
          </a:bodyPr>
          <a:lstStyle/>
          <a:p>
            <a:pPr>
              <a:buNone/>
            </a:pPr>
            <a:r>
              <a:rPr lang="es-ES" sz="2800" b="1" dirty="0" smtClean="0"/>
              <a:t>3.2.1. Descripción </a:t>
            </a:r>
            <a:r>
              <a:rPr lang="es-ES" sz="2800" b="1" dirty="0" err="1" smtClean="0"/>
              <a:t>Lagranguiana</a:t>
            </a:r>
            <a:endParaRPr lang="es-ES" sz="2800" b="1" dirty="0" smtClean="0"/>
          </a:p>
          <a:p>
            <a:pPr>
              <a:buNone/>
            </a:pPr>
            <a:r>
              <a:rPr lang="es-ES" sz="2600" dirty="0" smtClean="0"/>
              <a:t>     Las partículas individuales se observan en función del tiempo y son seguidas individualmente.</a:t>
            </a:r>
          </a:p>
          <a:p>
            <a:pPr>
              <a:buNone/>
            </a:pPr>
            <a:r>
              <a:rPr lang="es-ES" sz="2400" i="1" dirty="0" smtClean="0"/>
              <a:t>Un ejemplo de aplicación</a:t>
            </a:r>
            <a:r>
              <a:rPr lang="es-ES" sz="2400" dirty="0" smtClean="0"/>
              <a:t>: las boyas a mar abierto, usadas para conocer las corrientes oceánicas-</a:t>
            </a:r>
          </a:p>
          <a:p>
            <a:pPr>
              <a:buNone/>
            </a:pPr>
            <a:r>
              <a:rPr lang="es-ES" sz="2800" b="1" dirty="0" smtClean="0"/>
              <a:t>3.2.2. Descripción </a:t>
            </a:r>
            <a:r>
              <a:rPr lang="es-ES" sz="2800" b="1" dirty="0" err="1" smtClean="0"/>
              <a:t>Euleriana</a:t>
            </a:r>
            <a:endParaRPr lang="es-ES" sz="2800" b="1" dirty="0" smtClean="0"/>
          </a:p>
          <a:p>
            <a:pPr>
              <a:buNone/>
            </a:pPr>
            <a:r>
              <a:rPr lang="es-ES" sz="2400" dirty="0" smtClean="0"/>
              <a:t>     Las propiedades de flujo se consideran como función no sólo del espacio, sino del tiempo (aunque puede no ser así).  Así, la velocidad de las partículas en cada punto no solo cambia en las tres dimensiones, sino que cambia con el tiempo.</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90000"/>
          </a:bodyPr>
          <a:lstStyle/>
          <a:p>
            <a:r>
              <a:rPr lang="es-ES" dirty="0" smtClean="0">
                <a:solidFill>
                  <a:schemeClr val="dk1"/>
                </a:solidFill>
                <a:latin typeface="+mn-lt"/>
                <a:ea typeface="+mn-ea"/>
                <a:cs typeface="+mn-cs"/>
              </a:rPr>
              <a:t>3.3. CLASIFICACIÓN DE LOS FLUJOS DE FLUIDOS</a:t>
            </a:r>
          </a:p>
        </p:txBody>
      </p:sp>
      <p:sp>
        <p:nvSpPr>
          <p:cNvPr id="3" name="2 Marcador de contenido"/>
          <p:cNvSpPr>
            <a:spLocks noGrp="1"/>
          </p:cNvSpPr>
          <p:nvPr>
            <p:ph idx="1"/>
          </p:nvPr>
        </p:nvSpPr>
        <p:spPr>
          <a:xfrm>
            <a:off x="467544" y="1628800"/>
            <a:ext cx="8229600" cy="4525963"/>
          </a:xfrm>
          <a:solidFill>
            <a:schemeClr val="bg1"/>
          </a:solidFill>
          <a:ln w="28575" cap="rnd"/>
        </p:spPr>
        <p:style>
          <a:lnRef idx="2">
            <a:schemeClr val="accent2"/>
          </a:lnRef>
          <a:fillRef idx="1">
            <a:schemeClr val="lt1"/>
          </a:fillRef>
          <a:effectRef idx="0">
            <a:schemeClr val="accent2"/>
          </a:effectRef>
          <a:fontRef idx="minor">
            <a:schemeClr val="dk1"/>
          </a:fontRef>
        </p:style>
        <p:txBody>
          <a:bodyPr>
            <a:normAutofit/>
          </a:bodyPr>
          <a:lstStyle/>
          <a:p>
            <a:pPr>
              <a:buNone/>
            </a:pPr>
            <a:r>
              <a:rPr lang="es-ES" sz="2800" b="1" dirty="0" smtClean="0"/>
              <a:t>3.3.1. Flujos </a:t>
            </a:r>
            <a:r>
              <a:rPr lang="es-ES" sz="2800" b="1" dirty="0" err="1" smtClean="0"/>
              <a:t>uni</a:t>
            </a:r>
            <a:r>
              <a:rPr lang="es-ES" sz="2800" b="1" dirty="0" smtClean="0"/>
              <a:t>, </a:t>
            </a:r>
            <a:r>
              <a:rPr lang="es-ES" sz="2800" b="1" dirty="0" err="1" smtClean="0"/>
              <a:t>bi</a:t>
            </a:r>
            <a:r>
              <a:rPr lang="es-ES" sz="2800" b="1" dirty="0" smtClean="0"/>
              <a:t> y tridimensionales</a:t>
            </a:r>
          </a:p>
          <a:p>
            <a:pPr algn="just">
              <a:buNone/>
            </a:pPr>
            <a:r>
              <a:rPr lang="es-ES" sz="2600" dirty="0" smtClean="0"/>
              <a:t>     En la descripción </a:t>
            </a:r>
            <a:r>
              <a:rPr lang="es-ES" sz="2600" dirty="0" err="1" smtClean="0"/>
              <a:t>Euleriana</a:t>
            </a:r>
            <a:r>
              <a:rPr lang="es-ES" sz="2600" dirty="0" smtClean="0"/>
              <a:t>, el vector velocidad depende de las tres dimensiones y del tiempo. Un flujo que cambia en las tres direcciones, se llama flujo </a:t>
            </a:r>
            <a:r>
              <a:rPr lang="es-ES" sz="2600" b="1" i="1" dirty="0" smtClean="0"/>
              <a:t>tridimensional</a:t>
            </a:r>
            <a:r>
              <a:rPr lang="es-ES" sz="2600" dirty="0" smtClean="0"/>
              <a:t>.  Un flujo bidimensional, ocurre por ejemplo en la parte central de un dique ancho. El flujo a lo largo de una tubería o entre dos placas paralelas, son ejemplos de flujo </a:t>
            </a:r>
            <a:r>
              <a:rPr lang="es-ES" sz="2600" b="1" i="1" dirty="0" smtClean="0"/>
              <a:t>unidimensional</a:t>
            </a:r>
            <a:r>
              <a:rPr lang="es-ES" sz="2600" dirty="0" smtClean="0"/>
              <a:t>. Sin importar si el flujo es discontinuo, (cuando inicia el movimiento), es unidimensional.</a:t>
            </a:r>
            <a:endParaRPr lang="es-ES" sz="2400"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90000"/>
          </a:bodyPr>
          <a:lstStyle/>
          <a:p>
            <a:r>
              <a:rPr lang="es-ES" dirty="0" smtClean="0">
                <a:solidFill>
                  <a:schemeClr val="dk1"/>
                </a:solidFill>
                <a:latin typeface="+mn-lt"/>
                <a:ea typeface="+mn-ea"/>
                <a:cs typeface="+mn-cs"/>
              </a:rPr>
              <a:t>3.3. CLASIFICACIÓN DE LOS FLUJOS DE FLUIDOS</a:t>
            </a:r>
          </a:p>
        </p:txBody>
      </p:sp>
      <p:sp>
        <p:nvSpPr>
          <p:cNvPr id="3" name="2 Marcador de contenido"/>
          <p:cNvSpPr>
            <a:spLocks noGrp="1"/>
          </p:cNvSpPr>
          <p:nvPr>
            <p:ph idx="1"/>
          </p:nvPr>
        </p:nvSpPr>
        <p:spPr>
          <a:xfrm>
            <a:off x="467544" y="1628800"/>
            <a:ext cx="8229600" cy="4525963"/>
          </a:xfrm>
          <a:solidFill>
            <a:schemeClr val="bg1"/>
          </a:solidFill>
          <a:ln w="28575" cap="rnd"/>
        </p:spPr>
        <p:style>
          <a:lnRef idx="2">
            <a:schemeClr val="accent2"/>
          </a:lnRef>
          <a:fillRef idx="1">
            <a:schemeClr val="lt1"/>
          </a:fillRef>
          <a:effectRef idx="0">
            <a:schemeClr val="accent2"/>
          </a:effectRef>
          <a:fontRef idx="minor">
            <a:schemeClr val="dk1"/>
          </a:fontRef>
        </p:style>
        <p:txBody>
          <a:bodyPr>
            <a:normAutofit/>
          </a:bodyPr>
          <a:lstStyle/>
          <a:p>
            <a:pPr>
              <a:buNone/>
            </a:pPr>
            <a:r>
              <a:rPr lang="es-ES" sz="2800" b="1" dirty="0" smtClean="0"/>
              <a:t>3.3.2. Flujos desarrollados</a:t>
            </a:r>
          </a:p>
          <a:p>
            <a:pPr algn="just">
              <a:buNone/>
            </a:pPr>
            <a:r>
              <a:rPr lang="es-ES" sz="2600" dirty="0" smtClean="0"/>
              <a:t>     Son aquellos en los cuales el perfil de velocidad no cambia en la coordenada de flujo, es decir, si va en dirección horizontal, el perfil no cambia a lo largo de x. Para ello, es necesario que esté lejos de entradas o salidas.</a:t>
            </a:r>
          </a:p>
          <a:p>
            <a:pPr>
              <a:buNone/>
            </a:pPr>
            <a:r>
              <a:rPr lang="es-ES" sz="2800" b="1" dirty="0" smtClean="0"/>
              <a:t>3.3.3. Flujos continuos</a:t>
            </a:r>
          </a:p>
          <a:p>
            <a:pPr algn="just">
              <a:buNone/>
            </a:pPr>
            <a:r>
              <a:rPr lang="es-ES" sz="2400" dirty="0" smtClean="0"/>
              <a:t> 	</a:t>
            </a:r>
            <a:r>
              <a:rPr lang="es-ES" sz="2600" dirty="0" smtClean="0"/>
              <a:t>Son aquellos en los cuales la velocidad no cambia en toda la sección transversal. Aplican a flujos con velocidades promedio altas.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90000"/>
          </a:bodyPr>
          <a:lstStyle/>
          <a:p>
            <a:r>
              <a:rPr lang="es-ES" dirty="0" smtClean="0">
                <a:solidFill>
                  <a:schemeClr val="dk1"/>
                </a:solidFill>
                <a:latin typeface="+mn-lt"/>
                <a:ea typeface="+mn-ea"/>
                <a:cs typeface="+mn-cs"/>
              </a:rPr>
              <a:t>3.3. CLASIFICACIÓN DE LOS FLUJOS DE FLUIDOS</a:t>
            </a:r>
          </a:p>
        </p:txBody>
      </p:sp>
      <p:sp>
        <p:nvSpPr>
          <p:cNvPr id="3" name="2 Marcador de contenido"/>
          <p:cNvSpPr>
            <a:spLocks noGrp="1"/>
          </p:cNvSpPr>
          <p:nvPr>
            <p:ph idx="1"/>
          </p:nvPr>
        </p:nvSpPr>
        <p:spPr>
          <a:xfrm>
            <a:off x="467544" y="1628800"/>
            <a:ext cx="8229600" cy="4525963"/>
          </a:xfrm>
          <a:solidFill>
            <a:schemeClr val="bg1"/>
          </a:solidFill>
          <a:ln w="28575" cap="rnd"/>
        </p:spPr>
        <p:style>
          <a:lnRef idx="2">
            <a:schemeClr val="accent2"/>
          </a:lnRef>
          <a:fillRef idx="1">
            <a:schemeClr val="lt1"/>
          </a:fillRef>
          <a:effectRef idx="0">
            <a:schemeClr val="accent2"/>
          </a:effectRef>
          <a:fontRef idx="minor">
            <a:schemeClr val="dk1"/>
          </a:fontRef>
        </p:style>
        <p:txBody>
          <a:bodyPr>
            <a:normAutofit/>
          </a:bodyPr>
          <a:lstStyle/>
          <a:p>
            <a:pPr>
              <a:buNone/>
            </a:pPr>
            <a:r>
              <a:rPr lang="es-ES" sz="2800" b="1" dirty="0" smtClean="0"/>
              <a:t>3.3.4. Flujo incompresible</a:t>
            </a:r>
          </a:p>
          <a:p>
            <a:pPr algn="just">
              <a:buNone/>
            </a:pPr>
            <a:r>
              <a:rPr lang="es-ES" sz="2600" dirty="0" smtClean="0"/>
              <a:t>     Se pueden categorizar así los flujos en los que cada partícula mantiene densidad constante a través de todo el campo de flujo. Existen casos especiales. Si </a:t>
            </a:r>
            <a:r>
              <a:rPr lang="es-ES" sz="2600" dirty="0" err="1" smtClean="0"/>
              <a:t>Ma</a:t>
            </a:r>
            <a:r>
              <a:rPr lang="es-ES" sz="2600" dirty="0" smtClean="0"/>
              <a:t>&lt;0,3 es incompresible.  (</a:t>
            </a:r>
            <a:r>
              <a:rPr lang="es-ES" sz="2600" dirty="0" err="1" smtClean="0"/>
              <a:t>Ma</a:t>
            </a:r>
            <a:r>
              <a:rPr lang="es-ES" sz="2600" dirty="0" smtClean="0"/>
              <a:t> = v / c = v / </a:t>
            </a:r>
            <a:r>
              <a:rPr lang="es-ES" sz="2600" dirty="0" smtClean="0">
                <a:latin typeface="Times New Roman"/>
                <a:cs typeface="Times New Roman"/>
              </a:rPr>
              <a:t>√ </a:t>
            </a:r>
            <a:r>
              <a:rPr lang="es-ES" sz="2600" dirty="0" smtClean="0">
                <a:cs typeface="Times New Roman"/>
              </a:rPr>
              <a:t>k R T)</a:t>
            </a:r>
            <a:endParaRPr lang="es-ES" sz="2600" dirty="0" smtClean="0"/>
          </a:p>
          <a:p>
            <a:pPr>
              <a:buNone/>
            </a:pPr>
            <a:r>
              <a:rPr lang="es-ES" sz="2800" b="1" dirty="0" smtClean="0"/>
              <a:t>3.3.5. Flujo compresible</a:t>
            </a:r>
          </a:p>
          <a:p>
            <a:pPr algn="just">
              <a:buNone/>
            </a:pPr>
            <a:r>
              <a:rPr lang="es-ES" sz="2400" dirty="0" smtClean="0"/>
              <a:t> 	</a:t>
            </a:r>
            <a:r>
              <a:rPr lang="es-ES" sz="2600" dirty="0" smtClean="0"/>
              <a:t>Si </a:t>
            </a:r>
            <a:r>
              <a:rPr lang="es-ES" sz="2600" dirty="0" err="1" smtClean="0"/>
              <a:t>Ma</a:t>
            </a:r>
            <a:r>
              <a:rPr lang="es-ES" sz="2600" dirty="0" smtClean="0"/>
              <a:t> &gt; 0,3 es flujo compresible. También, si la densidad del fluido cambia en más del 10% entre los dos extremos del campo de flujo. No todos los flujos gaseosos son compresibles, ni viceversa.</a:t>
            </a:r>
          </a:p>
        </p:txBody>
      </p: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052" name="Rectangle 4"/>
          <p:cNvSpPr>
            <a:spLocks noChangeArrowheads="1"/>
          </p:cNvSpPr>
          <p:nvPr/>
        </p:nvSpPr>
        <p:spPr bwMode="auto">
          <a:xfrm>
            <a:off x="11484768" y="3861048"/>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a:bodyPr>
          <a:lstStyle/>
          <a:p>
            <a:r>
              <a:rPr lang="es-ES" dirty="0" smtClean="0">
                <a:solidFill>
                  <a:schemeClr val="dk1"/>
                </a:solidFill>
                <a:latin typeface="+mn-lt"/>
                <a:ea typeface="+mn-ea"/>
                <a:cs typeface="+mn-cs"/>
              </a:rPr>
              <a:t>3.4. ECUACIÓN DE CONTINUIDAD</a:t>
            </a:r>
          </a:p>
        </p:txBody>
      </p:sp>
      <p:sp>
        <p:nvSpPr>
          <p:cNvPr id="3" name="2 Marcador de contenido"/>
          <p:cNvSpPr>
            <a:spLocks noGrp="1"/>
          </p:cNvSpPr>
          <p:nvPr>
            <p:ph idx="1"/>
          </p:nvPr>
        </p:nvSpPr>
        <p:spPr>
          <a:solidFill>
            <a:schemeClr val="bg1"/>
          </a:solidFill>
          <a:ln w="28575" cap="rnd"/>
        </p:spPr>
        <p:style>
          <a:lnRef idx="2">
            <a:schemeClr val="accent2"/>
          </a:lnRef>
          <a:fillRef idx="1">
            <a:schemeClr val="lt1"/>
          </a:fillRef>
          <a:effectRef idx="0">
            <a:schemeClr val="accent2"/>
          </a:effectRef>
          <a:fontRef idx="minor">
            <a:schemeClr val="dk1"/>
          </a:fontRef>
        </p:style>
        <p:txBody>
          <a:bodyPr>
            <a:normAutofit/>
          </a:bodyPr>
          <a:lstStyle/>
          <a:p>
            <a:pPr>
              <a:buNone/>
            </a:pPr>
            <a:r>
              <a:rPr lang="es-ES" sz="2800" dirty="0" smtClean="0"/>
              <a:t>3.4.1. Ecuación de continuidad para cualquier flujo</a:t>
            </a:r>
          </a:p>
          <a:p>
            <a:pPr algn="ctr">
              <a:buNone/>
            </a:pPr>
            <a:r>
              <a:rPr lang="es-ES" sz="2600" dirty="0" smtClean="0"/>
              <a:t>M</a:t>
            </a:r>
            <a:r>
              <a:rPr lang="es-ES" sz="2600" baseline="-25000" dirty="0" smtClean="0">
                <a:latin typeface="Symbol" pitchFamily="18" charset="2"/>
              </a:rPr>
              <a:t>1</a:t>
            </a:r>
            <a:r>
              <a:rPr lang="es-ES" sz="2600" dirty="0" smtClean="0"/>
              <a:t> = M</a:t>
            </a:r>
            <a:r>
              <a:rPr lang="es-ES" sz="2600" baseline="-25000" dirty="0" smtClean="0">
                <a:latin typeface="Symbol" pitchFamily="18" charset="2"/>
              </a:rPr>
              <a:t>2</a:t>
            </a:r>
            <a:r>
              <a:rPr lang="es-ES" sz="2600" dirty="0" smtClean="0"/>
              <a:t> </a:t>
            </a:r>
            <a:endParaRPr lang="es-ES" sz="2600" i="1" dirty="0" smtClean="0"/>
          </a:p>
          <a:p>
            <a:pPr algn="ctr">
              <a:buNone/>
            </a:pPr>
            <a:r>
              <a:rPr lang="es-ES" sz="2600" b="1" dirty="0" smtClean="0">
                <a:latin typeface="Symbol" pitchFamily="18" charset="2"/>
              </a:rPr>
              <a:t>r</a:t>
            </a:r>
            <a:r>
              <a:rPr lang="es-ES" sz="2600" b="1" baseline="-25000" dirty="0" smtClean="0">
                <a:latin typeface="Symbol" pitchFamily="18" charset="2"/>
              </a:rPr>
              <a:t>1</a:t>
            </a:r>
            <a:r>
              <a:rPr lang="es-ES" sz="2600" b="1" dirty="0" smtClean="0"/>
              <a:t> A</a:t>
            </a:r>
            <a:r>
              <a:rPr lang="es-ES" sz="2600" b="1" baseline="-25000" dirty="0" smtClean="0">
                <a:latin typeface="Symbol" pitchFamily="18" charset="2"/>
              </a:rPr>
              <a:t>1</a:t>
            </a:r>
            <a:r>
              <a:rPr lang="es-ES" sz="2600" b="1" dirty="0" smtClean="0"/>
              <a:t> </a:t>
            </a:r>
            <a:r>
              <a:rPr lang="es-ES" sz="2600" b="1" i="1" dirty="0" smtClean="0"/>
              <a:t>v</a:t>
            </a:r>
            <a:r>
              <a:rPr lang="es-ES" sz="2600" b="1" baseline="-25000" dirty="0" smtClean="0">
                <a:latin typeface="Symbol" pitchFamily="18" charset="2"/>
              </a:rPr>
              <a:t>1</a:t>
            </a:r>
            <a:r>
              <a:rPr lang="es-ES" sz="2600" b="1" dirty="0" smtClean="0"/>
              <a:t> = </a:t>
            </a:r>
            <a:r>
              <a:rPr lang="es-ES" sz="2600" b="1" dirty="0" smtClean="0">
                <a:latin typeface="Symbol" pitchFamily="18" charset="2"/>
              </a:rPr>
              <a:t>r</a:t>
            </a:r>
            <a:r>
              <a:rPr lang="es-ES" sz="2600" b="1" baseline="-25000" dirty="0" smtClean="0">
                <a:latin typeface="Symbol" pitchFamily="18" charset="2"/>
              </a:rPr>
              <a:t>2</a:t>
            </a:r>
            <a:r>
              <a:rPr lang="es-ES" sz="2600" b="1" dirty="0" smtClean="0"/>
              <a:t> A</a:t>
            </a:r>
            <a:r>
              <a:rPr lang="es-ES" sz="2600" b="1" baseline="-25000" dirty="0" smtClean="0">
                <a:latin typeface="Symbol" pitchFamily="18" charset="2"/>
              </a:rPr>
              <a:t>2</a:t>
            </a:r>
            <a:r>
              <a:rPr lang="es-ES" sz="2600" b="1" dirty="0" smtClean="0"/>
              <a:t> </a:t>
            </a:r>
            <a:r>
              <a:rPr lang="es-ES" sz="2600" b="1" i="1" dirty="0" smtClean="0"/>
              <a:t>v</a:t>
            </a:r>
            <a:r>
              <a:rPr lang="es-ES" sz="2600" b="1" baseline="-25000" dirty="0" smtClean="0">
                <a:latin typeface="Symbol" pitchFamily="18" charset="2"/>
              </a:rPr>
              <a:t>2</a:t>
            </a:r>
          </a:p>
          <a:p>
            <a:pPr>
              <a:buNone/>
            </a:pPr>
            <a:r>
              <a:rPr lang="es-ES" sz="2800" dirty="0" smtClean="0"/>
              <a:t>3.4.2. Ecuación de continuidad para flujo incompresible</a:t>
            </a:r>
          </a:p>
          <a:p>
            <a:pPr algn="ctr">
              <a:buNone/>
            </a:pPr>
            <a:r>
              <a:rPr lang="es-ES" sz="2800" dirty="0" smtClean="0"/>
              <a:t>    M</a:t>
            </a:r>
            <a:r>
              <a:rPr lang="es-ES" sz="2800" baseline="-25000" dirty="0" smtClean="0">
                <a:latin typeface="Symbol" pitchFamily="18" charset="2"/>
              </a:rPr>
              <a:t>1</a:t>
            </a:r>
            <a:r>
              <a:rPr lang="es-ES" sz="2800" dirty="0" smtClean="0"/>
              <a:t> = M</a:t>
            </a:r>
            <a:r>
              <a:rPr lang="es-ES" sz="2800" baseline="-25000" dirty="0" smtClean="0">
                <a:latin typeface="Symbol" pitchFamily="18" charset="2"/>
              </a:rPr>
              <a:t>2</a:t>
            </a:r>
            <a:r>
              <a:rPr lang="es-ES" sz="2800" dirty="0" smtClean="0"/>
              <a:t> </a:t>
            </a:r>
            <a:endParaRPr lang="es-ES" sz="2800" i="1" dirty="0" smtClean="0"/>
          </a:p>
          <a:p>
            <a:pPr>
              <a:buNone/>
            </a:pPr>
            <a:r>
              <a:rPr lang="es-ES" sz="2800" dirty="0" smtClean="0"/>
              <a:t>Pero</a:t>
            </a:r>
            <a:r>
              <a:rPr lang="es-ES" sz="2800" dirty="0" smtClean="0">
                <a:latin typeface="Symbol" pitchFamily="18" charset="2"/>
              </a:rPr>
              <a:t>: 				 r</a:t>
            </a:r>
            <a:r>
              <a:rPr lang="es-ES" sz="2800" baseline="-25000" dirty="0" smtClean="0">
                <a:latin typeface="Symbol" pitchFamily="18" charset="2"/>
              </a:rPr>
              <a:t>1</a:t>
            </a:r>
            <a:r>
              <a:rPr lang="es-ES" sz="2800" dirty="0" smtClean="0"/>
              <a:t> = </a:t>
            </a:r>
            <a:r>
              <a:rPr lang="es-ES" sz="2800" dirty="0" smtClean="0">
                <a:latin typeface="Symbol" pitchFamily="18" charset="2"/>
              </a:rPr>
              <a:t>r</a:t>
            </a:r>
            <a:r>
              <a:rPr lang="es-ES" sz="2800" baseline="-25000" dirty="0" smtClean="0">
                <a:latin typeface="Symbol" pitchFamily="18" charset="2"/>
              </a:rPr>
              <a:t>2 </a:t>
            </a:r>
            <a:r>
              <a:rPr lang="es-ES" sz="2800" dirty="0" smtClean="0"/>
              <a:t> </a:t>
            </a:r>
            <a:endParaRPr lang="es-ES" sz="2800" i="1" dirty="0" smtClean="0"/>
          </a:p>
          <a:p>
            <a:pPr>
              <a:buNone/>
            </a:pPr>
            <a:r>
              <a:rPr lang="es-ES" sz="2800" dirty="0" smtClean="0"/>
              <a:t>Entonces: 		        </a:t>
            </a:r>
            <a:r>
              <a:rPr lang="es-ES" sz="2800" b="1" dirty="0" smtClean="0"/>
              <a:t>A</a:t>
            </a:r>
            <a:r>
              <a:rPr lang="es-ES" sz="2800" b="1" baseline="-25000" dirty="0" smtClean="0">
                <a:latin typeface="Symbol" pitchFamily="18" charset="2"/>
              </a:rPr>
              <a:t>1</a:t>
            </a:r>
            <a:r>
              <a:rPr lang="es-ES" sz="2800" b="1" dirty="0" smtClean="0"/>
              <a:t> </a:t>
            </a:r>
            <a:r>
              <a:rPr lang="es-ES" sz="2800" b="1" i="1" dirty="0" smtClean="0"/>
              <a:t>v</a:t>
            </a:r>
            <a:r>
              <a:rPr lang="es-ES" sz="2800" b="1" baseline="-25000" dirty="0" smtClean="0">
                <a:latin typeface="Symbol" pitchFamily="18" charset="2"/>
              </a:rPr>
              <a:t>1</a:t>
            </a:r>
            <a:r>
              <a:rPr lang="es-ES" sz="2800" b="1" dirty="0" smtClean="0"/>
              <a:t> = A</a:t>
            </a:r>
            <a:r>
              <a:rPr lang="es-ES" sz="2800" b="1" baseline="-25000" dirty="0" smtClean="0">
                <a:latin typeface="Symbol" pitchFamily="18" charset="2"/>
              </a:rPr>
              <a:t>2</a:t>
            </a:r>
            <a:r>
              <a:rPr lang="es-ES" sz="2800" b="1" dirty="0" smtClean="0"/>
              <a:t> </a:t>
            </a:r>
            <a:r>
              <a:rPr lang="es-ES" sz="2800" b="1" i="1" dirty="0" smtClean="0"/>
              <a:t>v</a:t>
            </a:r>
            <a:r>
              <a:rPr lang="es-ES" sz="2800" b="1" baseline="-25000" dirty="0" smtClean="0">
                <a:latin typeface="Symbol" pitchFamily="18" charset="2"/>
              </a:rPr>
              <a:t>2</a:t>
            </a:r>
          </a:p>
          <a:p>
            <a:pPr>
              <a:buNone/>
            </a:pPr>
            <a:r>
              <a:rPr lang="es-ES" sz="2800" dirty="0" smtClean="0"/>
              <a:t>O:  				 Q</a:t>
            </a:r>
            <a:r>
              <a:rPr lang="es-ES" sz="2800" baseline="-25000" dirty="0" smtClean="0">
                <a:latin typeface="Symbol" pitchFamily="18" charset="2"/>
              </a:rPr>
              <a:t>1</a:t>
            </a:r>
            <a:r>
              <a:rPr lang="es-ES" sz="2800" dirty="0" smtClean="0"/>
              <a:t> = Q</a:t>
            </a:r>
            <a:r>
              <a:rPr lang="es-ES" sz="2800" baseline="-25000" dirty="0" smtClean="0">
                <a:latin typeface="Symbol" pitchFamily="18" charset="2"/>
              </a:rPr>
              <a:t>2</a:t>
            </a:r>
          </a:p>
          <a:p>
            <a:pPr>
              <a:buNone/>
            </a:pPr>
            <a:endParaRPr lang="es-ES" sz="2800" dirty="0" smtClean="0"/>
          </a:p>
          <a:p>
            <a:pPr algn="ctr">
              <a:buNone/>
            </a:pPr>
            <a:endParaRPr lang="es-ES" sz="2800" i="1"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1.2. PROPIEDADES DE LOS FLUIDOS</a:t>
            </a:r>
            <a:endParaRPr lang="es-ES" dirty="0"/>
          </a:p>
        </p:txBody>
      </p:sp>
      <p:graphicFrame>
        <p:nvGraphicFramePr>
          <p:cNvPr id="4" name="3 Marcador de contenido"/>
          <p:cNvGraphicFramePr>
            <a:graphicFrameLocks noGrp="1"/>
          </p:cNvGraphicFramePr>
          <p:nvPr>
            <p:ph idx="1"/>
          </p:nvPr>
        </p:nvGraphicFramePr>
        <p:xfrm>
          <a:off x="457200" y="1340768"/>
          <a:ext cx="8229600" cy="47853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fontScale="90000"/>
          </a:bodyPr>
          <a:lstStyle/>
          <a:p>
            <a:r>
              <a:rPr lang="es-ES" dirty="0" smtClean="0">
                <a:solidFill>
                  <a:schemeClr val="dk1"/>
                </a:solidFill>
                <a:latin typeface="+mn-lt"/>
                <a:ea typeface="+mn-ea"/>
                <a:cs typeface="+mn-cs"/>
              </a:rPr>
              <a:t>3.5. TUBERÍAS Y TUBOS COMERCIALES</a:t>
            </a:r>
          </a:p>
        </p:txBody>
      </p:sp>
      <p:sp>
        <p:nvSpPr>
          <p:cNvPr id="3" name="2 Marcador de contenido"/>
          <p:cNvSpPr>
            <a:spLocks noGrp="1"/>
          </p:cNvSpPr>
          <p:nvPr>
            <p:ph idx="1"/>
          </p:nvPr>
        </p:nvSpPr>
        <p:spPr>
          <a:solidFill>
            <a:schemeClr val="bg1"/>
          </a:solidFill>
          <a:ln w="28575" cap="rnd"/>
        </p:spPr>
        <p:style>
          <a:lnRef idx="2">
            <a:schemeClr val="accent2"/>
          </a:lnRef>
          <a:fillRef idx="1">
            <a:schemeClr val="lt1"/>
          </a:fillRef>
          <a:effectRef idx="0">
            <a:schemeClr val="accent2"/>
          </a:effectRef>
          <a:fontRef idx="minor">
            <a:schemeClr val="dk1"/>
          </a:fontRef>
        </p:style>
        <p:txBody>
          <a:bodyPr>
            <a:normAutofit/>
          </a:bodyPr>
          <a:lstStyle/>
          <a:p>
            <a:pPr>
              <a:buNone/>
            </a:pPr>
            <a:r>
              <a:rPr lang="es-ES" sz="2400" dirty="0" smtClean="0"/>
              <a:t>	Los diámetros nominales, que son como se conocen los tubos comercialmente, son muy diferentes de los diámetros interno y externo de los tubos.</a:t>
            </a:r>
          </a:p>
          <a:p>
            <a:pPr>
              <a:buNone/>
            </a:pPr>
            <a:r>
              <a:rPr lang="es-ES" sz="2400" dirty="0" smtClean="0"/>
              <a:t>	En los apéndices F a I del </a:t>
            </a:r>
            <a:r>
              <a:rPr lang="es-ES" sz="2400" dirty="0" err="1" smtClean="0"/>
              <a:t>Mott</a:t>
            </a:r>
            <a:r>
              <a:rPr lang="es-ES" sz="2400" dirty="0" smtClean="0"/>
              <a:t>, se muestran los tamaños de tuberías comerciales en diferentes materiales, así como sus diámetros internos y externos y el área de flujo.</a:t>
            </a:r>
          </a:p>
          <a:p>
            <a:pPr>
              <a:buNone/>
            </a:pPr>
            <a:r>
              <a:rPr lang="es-ES" sz="2400" dirty="0" smtClean="0"/>
              <a:t>      </a:t>
            </a:r>
            <a:r>
              <a:rPr lang="es-ES" sz="2400" b="1" dirty="0" smtClean="0"/>
              <a:t>Cédula</a:t>
            </a:r>
            <a:r>
              <a:rPr lang="es-ES" sz="2400" dirty="0" smtClean="0"/>
              <a:t>: Se usa para tuberías de acero e indica el rango de presión que pueden soportar. Van de 10 a 160. Los más altos, pueden soportar más presión porque su espesor de pared es mayor.  A mayor cédula, e igual diámetro nominal, menor diámetro interno, porque el espesor </a:t>
            </a:r>
            <a:r>
              <a:rPr lang="es-ES" sz="2400" smtClean="0"/>
              <a:t>es mayor.</a:t>
            </a:r>
            <a:endParaRPr lang="es-ES" sz="2400" dirty="0" smtClean="0"/>
          </a:p>
          <a:p>
            <a:pPr>
              <a:buNone/>
            </a:pPr>
            <a:endParaRPr lang="es-ES" sz="2800" dirty="0" smtClean="0"/>
          </a:p>
          <a:p>
            <a:pPr algn="ctr">
              <a:buNone/>
            </a:pPr>
            <a:endParaRPr lang="es-ES" sz="2800" i="1"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1.2. PROPIEDADES DE LOS FLUIDOS</a:t>
            </a:r>
            <a:endParaRPr lang="es-ES" dirty="0"/>
          </a:p>
        </p:txBody>
      </p:sp>
      <p:graphicFrame>
        <p:nvGraphicFramePr>
          <p:cNvPr id="4" name="3 Marcador de contenido"/>
          <p:cNvGraphicFramePr>
            <a:graphicFrameLocks noGrp="1"/>
          </p:cNvGraphicFramePr>
          <p:nvPr>
            <p:ph idx="1"/>
          </p:nvPr>
        </p:nvGraphicFramePr>
        <p:xfrm>
          <a:off x="457200" y="1340768"/>
          <a:ext cx="8229600" cy="47853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1.2. PROPIEDADES DE LOS FLUIDOS</a:t>
            </a:r>
            <a:endParaRPr lang="es-ES" dirty="0"/>
          </a:p>
        </p:txBody>
      </p:sp>
      <p:graphicFrame>
        <p:nvGraphicFramePr>
          <p:cNvPr id="4" name="3 Marcador de contenido"/>
          <p:cNvGraphicFramePr>
            <a:graphicFrameLocks noGrp="1"/>
          </p:cNvGraphicFramePr>
          <p:nvPr>
            <p:ph idx="1"/>
          </p:nvPr>
        </p:nvGraphicFramePr>
        <p:xfrm>
          <a:off x="457200" y="1340768"/>
          <a:ext cx="8229600" cy="47853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4 Imagen" descr="mdulo de compresibilidad.png"/>
          <p:cNvPicPr>
            <a:picLocks noChangeAspect="1"/>
          </p:cNvPicPr>
          <p:nvPr/>
        </p:nvPicPr>
        <p:blipFill>
          <a:blip r:embed="rId8" cstate="print"/>
          <a:stretch>
            <a:fillRect/>
          </a:stretch>
        </p:blipFill>
        <p:spPr>
          <a:xfrm>
            <a:off x="5796136" y="4005064"/>
            <a:ext cx="2586160" cy="576064"/>
          </a:xfrm>
          <a:prstGeom prst="roundRect">
            <a:avLst/>
          </a:prstGeom>
          <a:ln>
            <a:solidFill>
              <a:schemeClr val="tx1"/>
            </a:solidFill>
          </a:ln>
          <a:effectLst>
            <a:glow rad="63500">
              <a:schemeClr val="accent5">
                <a:satMod val="175000"/>
                <a:alpha val="40000"/>
              </a:schemeClr>
            </a:glo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1.2. PROPIEDADES DE LOS FLUIDOS</a:t>
            </a:r>
            <a:endParaRPr lang="es-ES" dirty="0"/>
          </a:p>
        </p:txBody>
      </p:sp>
      <p:graphicFrame>
        <p:nvGraphicFramePr>
          <p:cNvPr id="4" name="3 Marcador de contenido"/>
          <p:cNvGraphicFramePr>
            <a:graphicFrameLocks noGrp="1"/>
          </p:cNvGraphicFramePr>
          <p:nvPr>
            <p:ph idx="1"/>
          </p:nvPr>
        </p:nvGraphicFramePr>
        <p:xfrm>
          <a:off x="457200" y="1340768"/>
          <a:ext cx="8229600" cy="47853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1.2. PROPIEDADES DE LOS FLUIDOS</a:t>
            </a:r>
            <a:endParaRPr lang="es-ES" dirty="0"/>
          </a:p>
        </p:txBody>
      </p:sp>
      <p:graphicFrame>
        <p:nvGraphicFramePr>
          <p:cNvPr id="4" name="3 Marcador de contenido"/>
          <p:cNvGraphicFramePr>
            <a:graphicFrameLocks noGrp="1"/>
          </p:cNvGraphicFramePr>
          <p:nvPr>
            <p:ph idx="1"/>
          </p:nvPr>
        </p:nvGraphicFramePr>
        <p:xfrm>
          <a:off x="457200" y="1340768"/>
          <a:ext cx="8229600" cy="47853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1.2. PROPIEDADES DE LOS FLUIDOS</a:t>
            </a:r>
            <a:endParaRPr lang="es-ES"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1803189077"/>
              </p:ext>
            </p:extLst>
          </p:nvPr>
        </p:nvGraphicFramePr>
        <p:xfrm>
          <a:off x="457200" y="1340768"/>
          <a:ext cx="8229600" cy="47853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1780</TotalTime>
  <Words>3962</Words>
  <Application>Microsoft Office PowerPoint</Application>
  <PresentationFormat>Presentación en pantalla (4:3)</PresentationFormat>
  <Paragraphs>374</Paragraphs>
  <Slides>40</Slides>
  <Notes>35</Notes>
  <HiddenSlides>0</HiddenSlides>
  <MMClips>1</MMClips>
  <ScaleCrop>false</ScaleCrop>
  <HeadingPairs>
    <vt:vector size="4" baseType="variant">
      <vt:variant>
        <vt:lpstr>Tema</vt:lpstr>
      </vt:variant>
      <vt:variant>
        <vt:i4>1</vt:i4>
      </vt:variant>
      <vt:variant>
        <vt:lpstr>Títulos de diapositiva</vt:lpstr>
      </vt:variant>
      <vt:variant>
        <vt:i4>40</vt:i4>
      </vt:variant>
    </vt:vector>
  </HeadingPairs>
  <TitlesOfParts>
    <vt:vector size="41" baseType="lpstr">
      <vt:lpstr>Tema de Office</vt:lpstr>
      <vt:lpstr>MECÁNICA DE FLUIDOS</vt:lpstr>
      <vt:lpstr>1. GENERALIDADES</vt:lpstr>
      <vt:lpstr>1.1. CARACTERÍSTICAS DE LOS FLUIDOS</vt:lpstr>
      <vt:lpstr>1.2. PROPIEDADES DE LOS FLUIDOS</vt:lpstr>
      <vt:lpstr>1.2. PROPIEDADES DE LOS FLUIDOS</vt:lpstr>
      <vt:lpstr>1.2. PROPIEDADES DE LOS FLUIDOS</vt:lpstr>
      <vt:lpstr>1.2. PROPIEDADES DE LOS FLUIDOS</vt:lpstr>
      <vt:lpstr>1.2. PROPIEDADES DE LOS FLUIDOS</vt:lpstr>
      <vt:lpstr>1.2. PROPIEDADES DE LOS FLUIDOS</vt:lpstr>
      <vt:lpstr>1.2. PROPIEDADES DE LOS FLUIDOS</vt:lpstr>
      <vt:lpstr>1.2. PROPIEDADES DE LOS FLUIDOS</vt:lpstr>
      <vt:lpstr>1.2. PROPIEDADES DE LOS FLUIDOS</vt:lpstr>
      <vt:lpstr>1.2. PROPIEDADES DE LOS FLUIDOS</vt:lpstr>
      <vt:lpstr>1.3. SISTEMAS DE UNIDADES, MAGNITUDES Y DIMENSIONES</vt:lpstr>
      <vt:lpstr>1.3. SISTEMAS DE UNIDADES, MAGNITUDES Y DIMENSIONES</vt:lpstr>
      <vt:lpstr>1.3. SISTEMAS DE UNIDADES</vt:lpstr>
      <vt:lpstr>1.4. ANÁLISIS DIMENSIONAL</vt:lpstr>
      <vt:lpstr>1.4. ANÁLISIS DIMENSIONAL</vt:lpstr>
      <vt:lpstr>1.4. ANÁLISIS DIMENSIONAL</vt:lpstr>
      <vt:lpstr>1.4. ANÁLISIS DIMENSIONAL</vt:lpstr>
      <vt:lpstr>1.4. ANÁLISIS DIMENSIONAL</vt:lpstr>
      <vt:lpstr>1.4. ANÁLISIS DIMENSIONAL</vt:lpstr>
      <vt:lpstr>2. ESTÁTICA DE FLUIDOS</vt:lpstr>
      <vt:lpstr>2.1. PRESIÓN EN UN PUNTO</vt:lpstr>
      <vt:lpstr>Relación entre presión y altura</vt:lpstr>
      <vt:lpstr>Instrumentos para medir presión</vt:lpstr>
      <vt:lpstr>Presión en la atmósfera</vt:lpstr>
      <vt:lpstr>2.2. Fuerzas sobre superficies</vt:lpstr>
      <vt:lpstr>Ejemplo</vt:lpstr>
      <vt:lpstr>2.3. Estabilidad y flotabilidad</vt:lpstr>
      <vt:lpstr>2.3. Estabilidad y flotabilidad</vt:lpstr>
      <vt:lpstr>3. DINÁMICA DE FLUIDOS</vt:lpstr>
      <vt:lpstr>3.1. GENERALIDADES</vt:lpstr>
      <vt:lpstr>3.1. GENERALIDADES</vt:lpstr>
      <vt:lpstr>3.2. DESCRIPCIÓN DEL MOVIMIENTO DE FLUIDOS</vt:lpstr>
      <vt:lpstr>3.3. CLASIFICACIÓN DE LOS FLUJOS DE FLUIDOS</vt:lpstr>
      <vt:lpstr>3.3. CLASIFICACIÓN DE LOS FLUJOS DE FLUIDOS</vt:lpstr>
      <vt:lpstr>3.3. CLASIFICACIÓN DE LOS FLUJOS DE FLUIDOS</vt:lpstr>
      <vt:lpstr>3.4. ECUACIÓN DE CONTINUIDAD</vt:lpstr>
      <vt:lpstr>3.5. TUBERÍAS Y TUBOS COMERCIALES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MECÁNICA DE FLUIDOS</dc:title>
  <dc:creator>Juan</dc:creator>
  <cp:lastModifiedBy>juansan</cp:lastModifiedBy>
  <cp:revision>168</cp:revision>
  <dcterms:created xsi:type="dcterms:W3CDTF">2011-12-13T15:49:17Z</dcterms:created>
  <dcterms:modified xsi:type="dcterms:W3CDTF">2013-08-09T15:42:41Z</dcterms:modified>
</cp:coreProperties>
</file>